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8" r:id="rId2"/>
  </p:sldIdLst>
  <p:sldSz cx="32918400" cy="25603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326532"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653064"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979596"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1306128"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632661"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959193"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2285725"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2612257"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7D836-7837-7D4A-9E04-98CFCFCEAE5A}" v="4" dt="2025-06-25T01:48:51.02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1" autoAdjust="0"/>
    <p:restoredTop sz="96233" autoAdjust="0"/>
  </p:normalViewPr>
  <p:slideViewPr>
    <p:cSldViewPr snapToGrid="0" snapToObjects="1">
      <p:cViewPr varScale="1">
        <p:scale>
          <a:sx n="32" d="100"/>
          <a:sy n="32" d="100"/>
        </p:scale>
        <p:origin x="185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223963" y="685800"/>
            <a:ext cx="4410075"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633155" latinLnBrk="0">
      <a:defRPr sz="3400">
        <a:latin typeface="+mn-lt"/>
        <a:ea typeface="+mn-ea"/>
        <a:cs typeface="+mn-cs"/>
        <a:sym typeface="Calibri"/>
      </a:defRPr>
    </a:lvl1pPr>
    <a:lvl2pPr indent="228600" defTabSz="2633155" latinLnBrk="0">
      <a:defRPr sz="3400">
        <a:latin typeface="+mn-lt"/>
        <a:ea typeface="+mn-ea"/>
        <a:cs typeface="+mn-cs"/>
        <a:sym typeface="Calibri"/>
      </a:defRPr>
    </a:lvl2pPr>
    <a:lvl3pPr indent="457200" defTabSz="2633155" latinLnBrk="0">
      <a:defRPr sz="3400">
        <a:latin typeface="+mn-lt"/>
        <a:ea typeface="+mn-ea"/>
        <a:cs typeface="+mn-cs"/>
        <a:sym typeface="Calibri"/>
      </a:defRPr>
    </a:lvl3pPr>
    <a:lvl4pPr indent="685800" defTabSz="2633155" latinLnBrk="0">
      <a:defRPr sz="3400">
        <a:latin typeface="+mn-lt"/>
        <a:ea typeface="+mn-ea"/>
        <a:cs typeface="+mn-cs"/>
        <a:sym typeface="Calibri"/>
      </a:defRPr>
    </a:lvl4pPr>
    <a:lvl5pPr indent="914400" defTabSz="2633155" latinLnBrk="0">
      <a:defRPr sz="3400">
        <a:latin typeface="+mn-lt"/>
        <a:ea typeface="+mn-ea"/>
        <a:cs typeface="+mn-cs"/>
        <a:sym typeface="Calibri"/>
      </a:defRPr>
    </a:lvl5pPr>
    <a:lvl6pPr indent="1143000" defTabSz="2633155" latinLnBrk="0">
      <a:defRPr sz="3400">
        <a:latin typeface="+mn-lt"/>
        <a:ea typeface="+mn-ea"/>
        <a:cs typeface="+mn-cs"/>
        <a:sym typeface="Calibri"/>
      </a:defRPr>
    </a:lvl6pPr>
    <a:lvl7pPr indent="1371600" defTabSz="2633155" latinLnBrk="0">
      <a:defRPr sz="3400">
        <a:latin typeface="+mn-lt"/>
        <a:ea typeface="+mn-ea"/>
        <a:cs typeface="+mn-cs"/>
        <a:sym typeface="Calibri"/>
      </a:defRPr>
    </a:lvl7pPr>
    <a:lvl8pPr indent="1600200" defTabSz="2633155" latinLnBrk="0">
      <a:defRPr sz="3400">
        <a:latin typeface="+mn-lt"/>
        <a:ea typeface="+mn-ea"/>
        <a:cs typeface="+mn-cs"/>
        <a:sym typeface="Calibri"/>
      </a:defRPr>
    </a:lvl8pPr>
    <a:lvl9pPr indent="1828800" defTabSz="2633155" latinLnBrk="0">
      <a:defRPr sz="3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B AI">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45923" y="343747"/>
            <a:ext cx="29626561" cy="5630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1645923" y="5974082"/>
            <a:ext cx="29626561" cy="19629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316450" y="23591875"/>
            <a:ext cx="275073" cy="276999"/>
          </a:xfrm>
          <a:prstGeom prst="rect">
            <a:avLst/>
          </a:prstGeom>
          <a:ln w="12700">
            <a:miter lim="400000"/>
          </a:ln>
        </p:spPr>
        <p:txBody>
          <a:bodyPr wrap="none" lIns="45719" rIns="45719" anchor="ctr">
            <a:spAutoFit/>
          </a:bodyPr>
          <a:lstStyle>
            <a:lvl1pPr algn="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p:titleStyle>
    <p:bodyStyle>
      <a:lvl1pPr marL="731563" marR="0" indent="-731563"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1pPr>
      <a:lvl2pPr marL="2319826" marR="0" indent="-856699"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2pPr>
      <a:lvl3pPr marL="3943584" marR="0" indent="-1017330"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3pPr>
      <a:lvl4pPr marL="5531645"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4pPr>
      <a:lvl5pPr marL="6994772"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5pPr>
      <a:lvl6pPr marL="8457899"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6pPr>
      <a:lvl7pPr marL="9921025"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7pPr>
      <a:lvl8pPr marL="11384153"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8pPr>
      <a:lvl9pPr marL="12847280"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9pPr>
    </p:bodyStyle>
    <p:otherStyle>
      <a:lvl1pPr marL="0" marR="0" indent="0"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326535"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653070"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979605"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306140"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632676"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959212"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2285746"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2612282" algn="r" defTabSz="326535"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emf"/><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24B5-A518-8FFE-8B6D-4F2B988EE5A7}"/>
            </a:ext>
          </a:extLst>
        </p:cNvPr>
        <p:cNvGrpSpPr/>
        <p:nvPr/>
      </p:nvGrpSpPr>
      <p:grpSpPr>
        <a:xfrm>
          <a:off x="0" y="0"/>
          <a:ext cx="0" cy="0"/>
          <a:chOff x="0" y="0"/>
          <a:chExt cx="0" cy="0"/>
        </a:xfrm>
      </p:grpSpPr>
      <p:sp>
        <p:nvSpPr>
          <p:cNvPr id="30" name="TextBox 35">
            <a:extLst>
              <a:ext uri="{FF2B5EF4-FFF2-40B4-BE49-F238E27FC236}">
                <a16:creationId xmlns:a16="http://schemas.microsoft.com/office/drawing/2014/main" id="{F941D59F-5AFC-550F-D274-EFCC75BB3B5C}"/>
              </a:ext>
            </a:extLst>
          </p:cNvPr>
          <p:cNvSpPr txBox="1"/>
          <p:nvPr/>
        </p:nvSpPr>
        <p:spPr>
          <a:xfrm>
            <a:off x="968276" y="774698"/>
            <a:ext cx="14466772" cy="2631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5500">
                <a:latin typeface="Arial"/>
                <a:ea typeface="Arial"/>
                <a:cs typeface="Arial"/>
                <a:sym typeface="Arial"/>
              </a:defRPr>
            </a:lvl1pPr>
          </a:lstStyle>
          <a:p>
            <a:r>
              <a:rPr lang="en-US" dirty="0">
                <a:latin typeface="Arial" panose="020B0604020202020204" pitchFamily="34" charset="0"/>
                <a:cs typeface="Arial" panose="020B0604020202020204" pitchFamily="34" charset="0"/>
              </a:rPr>
              <a:t>Neural Graph Matching Improves Retrieval Augmented Generation in Molecular Machine Learning</a:t>
            </a:r>
            <a:endParaRPr dirty="0">
              <a:latin typeface="Arial" panose="020B0604020202020204" pitchFamily="34" charset="0"/>
              <a:cs typeface="Arial" panose="020B0604020202020204" pitchFamily="34" charset="0"/>
            </a:endParaRPr>
          </a:p>
        </p:txBody>
      </p:sp>
      <p:sp>
        <p:nvSpPr>
          <p:cNvPr id="50" name="TextBox 37">
            <a:extLst>
              <a:ext uri="{FF2B5EF4-FFF2-40B4-BE49-F238E27FC236}">
                <a16:creationId xmlns:a16="http://schemas.microsoft.com/office/drawing/2014/main" id="{29CF129B-0294-9A60-7E2A-840062705AF7}"/>
              </a:ext>
            </a:extLst>
          </p:cNvPr>
          <p:cNvSpPr txBox="1"/>
          <p:nvPr/>
        </p:nvSpPr>
        <p:spPr>
          <a:xfrm>
            <a:off x="15474805" y="1054787"/>
            <a:ext cx="7021656" cy="1509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20000"/>
              </a:lnSpc>
              <a:spcBef>
                <a:spcPts val="1000"/>
              </a:spcBef>
              <a:defRPr sz="2100">
                <a:latin typeface="Arial"/>
                <a:ea typeface="Arial"/>
                <a:cs typeface="Arial"/>
                <a:sym typeface="Arial"/>
              </a:defRPr>
            </a:pPr>
            <a:r>
              <a:rPr lang="en-US" sz="2400" dirty="0" err="1">
                <a:latin typeface="Arial" panose="020B0604020202020204" pitchFamily="34" charset="0"/>
                <a:cs typeface="Arial" panose="020B0604020202020204" pitchFamily="34" charset="0"/>
              </a:rPr>
              <a:t>Runzhong</a:t>
            </a:r>
            <a:r>
              <a:rPr lang="en-US" sz="2400" dirty="0">
                <a:latin typeface="Arial" panose="020B0604020202020204" pitchFamily="34" charset="0"/>
                <a:cs typeface="Arial" panose="020B0604020202020204" pitchFamily="34" charset="0"/>
              </a:rPr>
              <a:t> Wang*, Rui-Xi Wang*,  </a:t>
            </a:r>
            <a:r>
              <a:rPr lang="en-US" sz="2400" dirty="0" err="1">
                <a:latin typeface="Arial" panose="020B0604020202020204" pitchFamily="34" charset="0"/>
                <a:cs typeface="Arial" panose="020B0604020202020204" pitchFamily="34" charset="0"/>
              </a:rPr>
              <a:t>Mrunail</a:t>
            </a:r>
            <a:r>
              <a:rPr lang="en-US" sz="2400" dirty="0">
                <a:latin typeface="Arial" panose="020B0604020202020204" pitchFamily="34" charset="0"/>
                <a:cs typeface="Arial" panose="020B0604020202020204" pitchFamily="34" charset="0"/>
              </a:rPr>
              <a:t> Manjrekar, Connor W. Coley </a:t>
            </a:r>
          </a:p>
          <a:p>
            <a:pPr>
              <a:lnSpc>
                <a:spcPct val="120000"/>
              </a:lnSpc>
              <a:spcBef>
                <a:spcPts val="1000"/>
              </a:spcBef>
              <a:defRPr sz="2100">
                <a:latin typeface="Arial"/>
                <a:ea typeface="Arial"/>
                <a:cs typeface="Arial"/>
                <a:sym typeface="Arial"/>
              </a:defRPr>
            </a:pPr>
            <a:r>
              <a:rPr lang="en-US" sz="2400" dirty="0">
                <a:latin typeface="Arial" panose="020B0604020202020204" pitchFamily="34" charset="0"/>
                <a:cs typeface="Arial" panose="020B0604020202020204" pitchFamily="34" charset="0"/>
              </a:rPr>
              <a:t>Massachusetts Institute of Technology</a:t>
            </a:r>
            <a:endParaRPr sz="2400" dirty="0">
              <a:latin typeface="Arial" panose="020B0604020202020204" pitchFamily="34" charset="0"/>
              <a:cs typeface="Arial" panose="020B0604020202020204" pitchFamily="34" charset="0"/>
            </a:endParaRPr>
          </a:p>
        </p:txBody>
      </p:sp>
      <p:pic>
        <p:nvPicPr>
          <p:cNvPr id="3" name="Picture 2" descr="A black background with red text&#10;&#10;Description automatically generated">
            <a:extLst>
              <a:ext uri="{FF2B5EF4-FFF2-40B4-BE49-F238E27FC236}">
                <a16:creationId xmlns:a16="http://schemas.microsoft.com/office/drawing/2014/main" id="{27348AD8-9CB4-D6C1-D48D-F815A29FE1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7286" y="771042"/>
            <a:ext cx="6258473" cy="1778363"/>
          </a:xfrm>
          <a:prstGeom prst="rect">
            <a:avLst/>
          </a:prstGeom>
        </p:spPr>
      </p:pic>
      <p:sp>
        <p:nvSpPr>
          <p:cNvPr id="111" name="Footer Placeholder 3">
            <a:extLst>
              <a:ext uri="{FF2B5EF4-FFF2-40B4-BE49-F238E27FC236}">
                <a16:creationId xmlns:a16="http://schemas.microsoft.com/office/drawing/2014/main" id="{63973C3B-EC70-CF2F-3777-2006345C2E3D}"/>
              </a:ext>
            </a:extLst>
          </p:cNvPr>
          <p:cNvSpPr txBox="1">
            <a:spLocks/>
          </p:cNvSpPr>
          <p:nvPr/>
        </p:nvSpPr>
        <p:spPr>
          <a:xfrm>
            <a:off x="541711" y="24657665"/>
            <a:ext cx="21442051" cy="867334"/>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326532"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653064"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979596"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1306128"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632661"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959193"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2285725"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2612257"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a:lstStyle>
          <a:p>
            <a:endParaRPr lang="en-US" altLang="zh-CN" sz="1600" dirty="0">
              <a:solidFill>
                <a:schemeClr val="tx1"/>
              </a:solidFill>
              <a:latin typeface="Arial" panose="020B0604020202020204" pitchFamily="34" charset="0"/>
              <a:cs typeface="Arial" panose="020B0604020202020204" pitchFamily="34" charset="0"/>
            </a:endParaRPr>
          </a:p>
          <a:p>
            <a:r>
              <a:rPr lang="en-US" altLang="zh-CN" sz="160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p:txBody>
      </p:sp>
      <p:pic>
        <p:nvPicPr>
          <p:cNvPr id="174" name="Picture 173">
            <a:extLst>
              <a:ext uri="{FF2B5EF4-FFF2-40B4-BE49-F238E27FC236}">
                <a16:creationId xmlns:a16="http://schemas.microsoft.com/office/drawing/2014/main" id="{F79A42E7-F960-CED5-E223-E4F283CC3BC4}"/>
              </a:ext>
            </a:extLst>
          </p:cNvPr>
          <p:cNvPicPr>
            <a:picLocks noChangeAspect="1"/>
          </p:cNvPicPr>
          <p:nvPr/>
        </p:nvPicPr>
        <p:blipFill>
          <a:blip r:embed="rId3"/>
          <a:stretch>
            <a:fillRect/>
          </a:stretch>
        </p:blipFill>
        <p:spPr>
          <a:xfrm>
            <a:off x="30753911" y="771042"/>
            <a:ext cx="1768992" cy="1778363"/>
          </a:xfrm>
          <a:prstGeom prst="rect">
            <a:avLst/>
          </a:prstGeom>
        </p:spPr>
      </p:pic>
      <p:sp>
        <p:nvSpPr>
          <p:cNvPr id="201" name="TextBox 200">
            <a:extLst>
              <a:ext uri="{FF2B5EF4-FFF2-40B4-BE49-F238E27FC236}">
                <a16:creationId xmlns:a16="http://schemas.microsoft.com/office/drawing/2014/main" id="{8E8E2706-2322-A37F-95D4-5FF85D394BD0}"/>
              </a:ext>
            </a:extLst>
          </p:cNvPr>
          <p:cNvSpPr txBox="1"/>
          <p:nvPr/>
        </p:nvSpPr>
        <p:spPr>
          <a:xfrm>
            <a:off x="31260943" y="2506277"/>
            <a:ext cx="1009249"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3000" dirty="0">
                <a:latin typeface="Arial" panose="020B0604020202020204" pitchFamily="34" charset="0"/>
                <a:cs typeface="Arial" panose="020B0604020202020204" pitchFamily="34" charset="0"/>
              </a:rPr>
              <a:t>Code</a:t>
            </a:r>
          </a:p>
        </p:txBody>
      </p:sp>
      <p:sp>
        <p:nvSpPr>
          <p:cNvPr id="283" name="Google Shape;91;p2">
            <a:extLst>
              <a:ext uri="{FF2B5EF4-FFF2-40B4-BE49-F238E27FC236}">
                <a16:creationId xmlns:a16="http://schemas.microsoft.com/office/drawing/2014/main" id="{7A2EA178-EC02-07DA-BAAE-63AA3AC9155F}"/>
              </a:ext>
            </a:extLst>
          </p:cNvPr>
          <p:cNvSpPr txBox="1">
            <a:spLocks/>
          </p:cNvSpPr>
          <p:nvPr/>
        </p:nvSpPr>
        <p:spPr>
          <a:xfrm>
            <a:off x="541711" y="11564872"/>
            <a:ext cx="11736192" cy="678584"/>
          </a:xfrm>
          <a:prstGeom prst="rect">
            <a:avLst/>
          </a:prstGeom>
          <a:noFill/>
          <a:ln>
            <a:noFill/>
          </a:ln>
        </p:spPr>
        <p:txBody>
          <a:bodyPr spcFirstLastPara="1" wrap="square" lIns="91425" tIns="45700" rIns="91425" bIns="45700" anchor="ctr" anchorCtr="0">
            <a:normAutofit/>
          </a:bodyPr>
          <a:lstStyle>
            <a:lvl1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a:lstStyle>
          <a:p>
            <a:pPr hangingPunct="1">
              <a:buClr>
                <a:srgbClr val="A31E35"/>
              </a:buClr>
              <a:buSzPts val="3600"/>
              <a:buFont typeface="Avenir"/>
              <a:buNone/>
            </a:pPr>
            <a:r>
              <a:rPr lang="en-US" sz="3400" dirty="0">
                <a:solidFill>
                  <a:srgbClr val="C00000"/>
                </a:solidFill>
                <a:latin typeface="Arial" panose="020B0604020202020204" pitchFamily="34" charset="0"/>
                <a:ea typeface="Avenir"/>
                <a:cs typeface="Arial" panose="020B0604020202020204" pitchFamily="34" charset="0"/>
                <a:sym typeface="Avenir"/>
              </a:rPr>
              <a:t>Retrieval Augmented Generation (RAG)</a:t>
            </a:r>
            <a:endParaRPr lang="en-US" sz="3400" dirty="0">
              <a:solidFill>
                <a:srgbClr val="C00000"/>
              </a:solidFill>
              <a:latin typeface="Arial" panose="020B0604020202020204" pitchFamily="34" charset="0"/>
              <a:cs typeface="Arial" panose="020B0604020202020204" pitchFamily="34" charset="0"/>
            </a:endParaRPr>
          </a:p>
        </p:txBody>
      </p:sp>
      <p:sp>
        <p:nvSpPr>
          <p:cNvPr id="285" name="Google Shape;94;p2">
            <a:extLst>
              <a:ext uri="{FF2B5EF4-FFF2-40B4-BE49-F238E27FC236}">
                <a16:creationId xmlns:a16="http://schemas.microsoft.com/office/drawing/2014/main" id="{8FA09A55-DD46-5A97-E70B-7D10D7BC035E}"/>
              </a:ext>
            </a:extLst>
          </p:cNvPr>
          <p:cNvSpPr txBox="1">
            <a:spLocks/>
          </p:cNvSpPr>
          <p:nvPr/>
        </p:nvSpPr>
        <p:spPr>
          <a:xfrm>
            <a:off x="541711" y="12596228"/>
            <a:ext cx="11698670" cy="991228"/>
          </a:xfrm>
          <a:prstGeom prst="rect">
            <a:avLst/>
          </a:prstGeom>
          <a:noFill/>
          <a:ln>
            <a:noFill/>
          </a:ln>
        </p:spPr>
        <p:txBody>
          <a:bodyPr spcFirstLastPara="1" wrap="square" lIns="91425" tIns="45700" rIns="91425" bIns="45700" anchor="t" anchorCtr="0">
            <a:normAutofit/>
          </a:bodyPr>
          <a:lstStyle>
            <a:lvl1pPr marL="731563" marR="0" indent="-731563"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1pPr>
            <a:lvl2pPr marL="2319826" marR="0" indent="-856699"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2pPr>
            <a:lvl3pPr marL="3943584" marR="0" indent="-1017330"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3pPr>
            <a:lvl4pPr marL="5531645"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4pPr>
            <a:lvl5pPr marL="6994772"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5pPr>
            <a:lvl6pPr marL="8457899"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6pPr>
            <a:lvl7pPr marL="9921025"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7pPr>
            <a:lvl8pPr marL="11384153"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8pPr>
            <a:lvl9pPr marL="12847280" marR="0" indent="-1142266" algn="l" defTabSz="2926253" rtl="0" latinLnBrk="0">
              <a:lnSpc>
                <a:spcPct val="90000"/>
              </a:lnSpc>
              <a:spcBef>
                <a:spcPts val="3201"/>
              </a:spcBef>
              <a:spcAft>
                <a:spcPts val="0"/>
              </a:spcAft>
              <a:buClrTx/>
              <a:buSzPct val="100000"/>
              <a:buFont typeface="Arial"/>
              <a:buChar char="•"/>
              <a:tabLst/>
              <a:defRPr sz="8901" b="0" i="0" u="none" strike="noStrike" cap="none" spc="0" baseline="0">
                <a:solidFill>
                  <a:srgbClr val="000000"/>
                </a:solidFill>
                <a:uFillTx/>
                <a:latin typeface="+mn-lt"/>
                <a:ea typeface="+mn-ea"/>
                <a:cs typeface="+mn-cs"/>
                <a:sym typeface="Calibri"/>
              </a:defRPr>
            </a:lvl9pPr>
          </a:lstStyle>
          <a:p>
            <a:pPr marL="0" indent="0" hangingPunct="1">
              <a:lnSpc>
                <a:spcPct val="110000"/>
              </a:lnSpc>
              <a:spcBef>
                <a:spcPts val="0"/>
              </a:spcBef>
              <a:buClr>
                <a:schemeClr val="dk1"/>
              </a:buClr>
              <a:buSzPts val="2400"/>
              <a:buFont typeface="Arial"/>
              <a:buNone/>
            </a:pPr>
            <a:r>
              <a:rPr lang="en-US" altLang="zh-CN" sz="2400" dirty="0">
                <a:latin typeface="Arial" panose="020B0604020202020204" pitchFamily="34" charset="0"/>
                <a:cs typeface="Arial" panose="020B0604020202020204" pitchFamily="34" charset="0"/>
                <a:sym typeface="Avenir"/>
              </a:rPr>
              <a:t>      Text generation (LLMs)                      Molecular machine learning</a:t>
            </a:r>
          </a:p>
          <a:p>
            <a:pPr marL="0" indent="0" hangingPunct="1">
              <a:lnSpc>
                <a:spcPct val="110000"/>
              </a:lnSpc>
              <a:spcBef>
                <a:spcPts val="0"/>
              </a:spcBef>
              <a:buClr>
                <a:schemeClr val="dk1"/>
              </a:buClr>
              <a:buSzPts val="2400"/>
              <a:buFont typeface="Arial"/>
              <a:buNone/>
            </a:pPr>
            <a:r>
              <a:rPr lang="en-US" altLang="zh-CN" sz="2400" dirty="0">
                <a:latin typeface="Arial" panose="020B0604020202020204" pitchFamily="34" charset="0"/>
                <a:cs typeface="Arial" panose="020B0604020202020204" pitchFamily="34" charset="0"/>
                <a:sym typeface="Avenir"/>
              </a:rPr>
              <a:t>                                                                       (focus of this paper)</a:t>
            </a:r>
          </a:p>
        </p:txBody>
      </p:sp>
      <p:pic>
        <p:nvPicPr>
          <p:cNvPr id="286" name="Graphic 285" descr="Chat bubble outline">
            <a:extLst>
              <a:ext uri="{FF2B5EF4-FFF2-40B4-BE49-F238E27FC236}">
                <a16:creationId xmlns:a16="http://schemas.microsoft.com/office/drawing/2014/main" id="{5A394C11-2A01-230F-EFC7-FD8962181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0804" y="13585585"/>
            <a:ext cx="558851" cy="558851"/>
          </a:xfrm>
          <a:prstGeom prst="rect">
            <a:avLst/>
          </a:prstGeom>
        </p:spPr>
      </p:pic>
      <p:pic>
        <p:nvPicPr>
          <p:cNvPr id="287" name="Graphic 286" descr="Document outline">
            <a:extLst>
              <a:ext uri="{FF2B5EF4-FFF2-40B4-BE49-F238E27FC236}">
                <a16:creationId xmlns:a16="http://schemas.microsoft.com/office/drawing/2014/main" id="{D1C404BD-9C88-961A-5352-E712D317AB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2681" y="13585585"/>
            <a:ext cx="558851" cy="558851"/>
          </a:xfrm>
          <a:prstGeom prst="rect">
            <a:avLst/>
          </a:prstGeom>
        </p:spPr>
      </p:pic>
      <p:pic>
        <p:nvPicPr>
          <p:cNvPr id="288" name="Graphic 287" descr="Head with gears outline">
            <a:extLst>
              <a:ext uri="{FF2B5EF4-FFF2-40B4-BE49-F238E27FC236}">
                <a16:creationId xmlns:a16="http://schemas.microsoft.com/office/drawing/2014/main" id="{012816AB-E0E8-955E-07DB-FA774D10E3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58353" y="13585585"/>
            <a:ext cx="558851" cy="558851"/>
          </a:xfrm>
          <a:prstGeom prst="rect">
            <a:avLst/>
          </a:prstGeom>
        </p:spPr>
      </p:pic>
      <p:pic>
        <p:nvPicPr>
          <p:cNvPr id="289" name="Graphic 288" descr="Books outline">
            <a:extLst>
              <a:ext uri="{FF2B5EF4-FFF2-40B4-BE49-F238E27FC236}">
                <a16:creationId xmlns:a16="http://schemas.microsoft.com/office/drawing/2014/main" id="{B8E6E9F3-127A-2058-F3B5-9A48BF3DBB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58353" y="16827279"/>
            <a:ext cx="558851" cy="558851"/>
          </a:xfrm>
          <a:prstGeom prst="rect">
            <a:avLst/>
          </a:prstGeom>
        </p:spPr>
      </p:pic>
      <p:pic>
        <p:nvPicPr>
          <p:cNvPr id="290" name="Graphic 289" descr="Chat bubble outline">
            <a:extLst>
              <a:ext uri="{FF2B5EF4-FFF2-40B4-BE49-F238E27FC236}">
                <a16:creationId xmlns:a16="http://schemas.microsoft.com/office/drawing/2014/main" id="{5650E771-2B5E-1114-33AE-95F853CE3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0804" y="15245693"/>
            <a:ext cx="558851" cy="558851"/>
          </a:xfrm>
          <a:prstGeom prst="rect">
            <a:avLst/>
          </a:prstGeom>
        </p:spPr>
      </p:pic>
      <p:pic>
        <p:nvPicPr>
          <p:cNvPr id="291" name="Graphic 290" descr="Document outline">
            <a:extLst>
              <a:ext uri="{FF2B5EF4-FFF2-40B4-BE49-F238E27FC236}">
                <a16:creationId xmlns:a16="http://schemas.microsoft.com/office/drawing/2014/main" id="{7D99036D-F0B5-9BD0-AC83-1340F9516F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2681" y="15245693"/>
            <a:ext cx="558851" cy="558851"/>
          </a:xfrm>
          <a:prstGeom prst="rect">
            <a:avLst/>
          </a:prstGeom>
        </p:spPr>
      </p:pic>
      <p:pic>
        <p:nvPicPr>
          <p:cNvPr id="292" name="Graphic 291" descr="Head with gears outline">
            <a:extLst>
              <a:ext uri="{FF2B5EF4-FFF2-40B4-BE49-F238E27FC236}">
                <a16:creationId xmlns:a16="http://schemas.microsoft.com/office/drawing/2014/main" id="{6F95B308-16F7-7B1E-0A0F-817E06D16C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58353" y="15245693"/>
            <a:ext cx="558851" cy="558851"/>
          </a:xfrm>
          <a:prstGeom prst="rect">
            <a:avLst/>
          </a:prstGeom>
        </p:spPr>
      </p:pic>
      <p:cxnSp>
        <p:nvCxnSpPr>
          <p:cNvPr id="293" name="Straight Arrow Connector 292">
            <a:extLst>
              <a:ext uri="{FF2B5EF4-FFF2-40B4-BE49-F238E27FC236}">
                <a16:creationId xmlns:a16="http://schemas.microsoft.com/office/drawing/2014/main" id="{E5379572-3682-0680-82DA-16684F4DC78E}"/>
              </a:ext>
            </a:extLst>
          </p:cNvPr>
          <p:cNvCxnSpPr>
            <a:cxnSpLocks/>
          </p:cNvCxnSpPr>
          <p:nvPr/>
        </p:nvCxnSpPr>
        <p:spPr>
          <a:xfrm>
            <a:off x="1960377" y="13840403"/>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4" name="Straight Arrow Connector 293">
            <a:extLst>
              <a:ext uri="{FF2B5EF4-FFF2-40B4-BE49-F238E27FC236}">
                <a16:creationId xmlns:a16="http://schemas.microsoft.com/office/drawing/2014/main" id="{1EC6A461-3239-CB16-1148-508D4E4A9B43}"/>
              </a:ext>
            </a:extLst>
          </p:cNvPr>
          <p:cNvCxnSpPr>
            <a:cxnSpLocks/>
          </p:cNvCxnSpPr>
          <p:nvPr/>
        </p:nvCxnSpPr>
        <p:spPr>
          <a:xfrm>
            <a:off x="3105889" y="13840403"/>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5" name="TextBox 294">
            <a:extLst>
              <a:ext uri="{FF2B5EF4-FFF2-40B4-BE49-F238E27FC236}">
                <a16:creationId xmlns:a16="http://schemas.microsoft.com/office/drawing/2014/main" id="{7CDB92FB-A930-A436-C50B-DAC20E45A150}"/>
              </a:ext>
            </a:extLst>
          </p:cNvPr>
          <p:cNvSpPr txBox="1"/>
          <p:nvPr/>
        </p:nvSpPr>
        <p:spPr>
          <a:xfrm>
            <a:off x="1154966" y="14162919"/>
            <a:ext cx="995785" cy="400110"/>
          </a:xfrm>
          <a:prstGeom prst="rect">
            <a:avLst/>
          </a:prstGeom>
          <a:noFill/>
        </p:spPr>
        <p:txBody>
          <a:bodyPr wrap="none" rtlCol="0">
            <a:spAutoFit/>
          </a:bodyPr>
          <a:lstStyle/>
          <a:p>
            <a:r>
              <a:rPr lang="en-US" sz="2000" dirty="0">
                <a:latin typeface="Avenir Next LT Pro" panose="020B0504020202020204" pitchFamily="34" charset="0"/>
              </a:rPr>
              <a:t>Inquiry</a:t>
            </a:r>
          </a:p>
        </p:txBody>
      </p:sp>
      <p:sp>
        <p:nvSpPr>
          <p:cNvPr id="296" name="TextBox 295">
            <a:extLst>
              <a:ext uri="{FF2B5EF4-FFF2-40B4-BE49-F238E27FC236}">
                <a16:creationId xmlns:a16="http://schemas.microsoft.com/office/drawing/2014/main" id="{74A92A66-0624-F9CF-AEC8-8807CCB08F43}"/>
              </a:ext>
            </a:extLst>
          </p:cNvPr>
          <p:cNvSpPr txBox="1"/>
          <p:nvPr/>
        </p:nvSpPr>
        <p:spPr>
          <a:xfrm>
            <a:off x="2474725" y="14162919"/>
            <a:ext cx="675185" cy="400110"/>
          </a:xfrm>
          <a:prstGeom prst="rect">
            <a:avLst/>
          </a:prstGeom>
          <a:noFill/>
        </p:spPr>
        <p:txBody>
          <a:bodyPr wrap="none" rtlCol="0">
            <a:spAutoFit/>
          </a:bodyPr>
          <a:lstStyle/>
          <a:p>
            <a:r>
              <a:rPr lang="en-US" sz="2000" dirty="0">
                <a:latin typeface="Avenir Next LT Pro" panose="020B0504020202020204" pitchFamily="34" charset="0"/>
              </a:rPr>
              <a:t>LLM</a:t>
            </a:r>
          </a:p>
        </p:txBody>
      </p:sp>
      <p:sp>
        <p:nvSpPr>
          <p:cNvPr id="297" name="TextBox 296">
            <a:extLst>
              <a:ext uri="{FF2B5EF4-FFF2-40B4-BE49-F238E27FC236}">
                <a16:creationId xmlns:a16="http://schemas.microsoft.com/office/drawing/2014/main" id="{1E6B596E-311E-E929-AE86-B471DABDAAD6}"/>
              </a:ext>
            </a:extLst>
          </p:cNvPr>
          <p:cNvSpPr txBox="1"/>
          <p:nvPr/>
        </p:nvSpPr>
        <p:spPr>
          <a:xfrm>
            <a:off x="3468827" y="14162919"/>
            <a:ext cx="1056700" cy="400110"/>
          </a:xfrm>
          <a:prstGeom prst="rect">
            <a:avLst/>
          </a:prstGeom>
          <a:noFill/>
        </p:spPr>
        <p:txBody>
          <a:bodyPr wrap="none" rtlCol="0">
            <a:spAutoFit/>
          </a:bodyPr>
          <a:lstStyle/>
          <a:p>
            <a:r>
              <a:rPr lang="en-US" altLang="zh-CN" sz="2000" dirty="0">
                <a:latin typeface="Avenir Next LT Pro" panose="020B0504020202020204" pitchFamily="34" charset="0"/>
              </a:rPr>
              <a:t>Answer</a:t>
            </a:r>
          </a:p>
        </p:txBody>
      </p:sp>
      <p:sp>
        <p:nvSpPr>
          <p:cNvPr id="298" name="TextBox 297">
            <a:extLst>
              <a:ext uri="{FF2B5EF4-FFF2-40B4-BE49-F238E27FC236}">
                <a16:creationId xmlns:a16="http://schemas.microsoft.com/office/drawing/2014/main" id="{195D1E0E-204B-544D-CF94-4F9145F6971E}"/>
              </a:ext>
            </a:extLst>
          </p:cNvPr>
          <p:cNvSpPr txBox="1"/>
          <p:nvPr/>
        </p:nvSpPr>
        <p:spPr>
          <a:xfrm>
            <a:off x="1154966" y="15804544"/>
            <a:ext cx="995785" cy="400110"/>
          </a:xfrm>
          <a:prstGeom prst="rect">
            <a:avLst/>
          </a:prstGeom>
          <a:noFill/>
        </p:spPr>
        <p:txBody>
          <a:bodyPr wrap="none" rtlCol="0">
            <a:spAutoFit/>
          </a:bodyPr>
          <a:lstStyle/>
          <a:p>
            <a:r>
              <a:rPr lang="en-US" sz="2000" dirty="0">
                <a:latin typeface="Avenir Next LT Pro" panose="020B0504020202020204" pitchFamily="34" charset="0"/>
              </a:rPr>
              <a:t>Inquiry</a:t>
            </a:r>
          </a:p>
        </p:txBody>
      </p:sp>
      <p:sp>
        <p:nvSpPr>
          <p:cNvPr id="299" name="TextBox 298">
            <a:extLst>
              <a:ext uri="{FF2B5EF4-FFF2-40B4-BE49-F238E27FC236}">
                <a16:creationId xmlns:a16="http://schemas.microsoft.com/office/drawing/2014/main" id="{6086212F-51E0-7BF7-BA01-CDC69D07685D}"/>
              </a:ext>
            </a:extLst>
          </p:cNvPr>
          <p:cNvSpPr txBox="1"/>
          <p:nvPr/>
        </p:nvSpPr>
        <p:spPr>
          <a:xfrm>
            <a:off x="2474725" y="15804544"/>
            <a:ext cx="675185" cy="400110"/>
          </a:xfrm>
          <a:prstGeom prst="rect">
            <a:avLst/>
          </a:prstGeom>
          <a:noFill/>
        </p:spPr>
        <p:txBody>
          <a:bodyPr wrap="none" rtlCol="0">
            <a:spAutoFit/>
          </a:bodyPr>
          <a:lstStyle/>
          <a:p>
            <a:r>
              <a:rPr lang="en-US" sz="2000" dirty="0">
                <a:latin typeface="Avenir Next LT Pro" panose="020B0504020202020204" pitchFamily="34" charset="0"/>
              </a:rPr>
              <a:t>LLM</a:t>
            </a:r>
          </a:p>
        </p:txBody>
      </p:sp>
      <p:sp>
        <p:nvSpPr>
          <p:cNvPr id="300" name="TextBox 299">
            <a:extLst>
              <a:ext uri="{FF2B5EF4-FFF2-40B4-BE49-F238E27FC236}">
                <a16:creationId xmlns:a16="http://schemas.microsoft.com/office/drawing/2014/main" id="{94CE8271-91E7-1647-E0B0-FE3FD4ECF9CD}"/>
              </a:ext>
            </a:extLst>
          </p:cNvPr>
          <p:cNvSpPr txBox="1"/>
          <p:nvPr/>
        </p:nvSpPr>
        <p:spPr>
          <a:xfrm>
            <a:off x="2913015" y="15804544"/>
            <a:ext cx="1898277" cy="707886"/>
          </a:xfrm>
          <a:prstGeom prst="rect">
            <a:avLst/>
          </a:prstGeom>
          <a:noFill/>
        </p:spPr>
        <p:txBody>
          <a:bodyPr wrap="square" rtlCol="0">
            <a:spAutoFit/>
          </a:bodyPr>
          <a:lstStyle/>
          <a:p>
            <a:pPr algn="ctr"/>
            <a:r>
              <a:rPr lang="en-US" altLang="zh-CN" sz="2000" dirty="0">
                <a:latin typeface="Avenir Next LT Pro" panose="020B0504020202020204" pitchFamily="34" charset="0"/>
              </a:rPr>
              <a:t>Answer</a:t>
            </a:r>
          </a:p>
          <a:p>
            <a:pPr algn="ctr"/>
            <a:r>
              <a:rPr lang="en-US" altLang="zh-CN" sz="2000" dirty="0">
                <a:latin typeface="Avenir Next LT Pro" panose="020B0504020202020204" pitchFamily="34" charset="0"/>
              </a:rPr>
              <a:t>(better quality)</a:t>
            </a:r>
            <a:endParaRPr lang="en-US" sz="2000" dirty="0">
              <a:latin typeface="Avenir Next LT Pro" panose="020B0504020202020204" pitchFamily="34" charset="0"/>
            </a:endParaRPr>
          </a:p>
        </p:txBody>
      </p:sp>
      <p:cxnSp>
        <p:nvCxnSpPr>
          <p:cNvPr id="301" name="Straight Arrow Connector 300">
            <a:extLst>
              <a:ext uri="{FF2B5EF4-FFF2-40B4-BE49-F238E27FC236}">
                <a16:creationId xmlns:a16="http://schemas.microsoft.com/office/drawing/2014/main" id="{A749C0B0-8272-481C-6282-2833B294D85A}"/>
              </a:ext>
            </a:extLst>
          </p:cNvPr>
          <p:cNvCxnSpPr>
            <a:cxnSpLocks/>
          </p:cNvCxnSpPr>
          <p:nvPr/>
        </p:nvCxnSpPr>
        <p:spPr>
          <a:xfrm>
            <a:off x="1960377" y="15527517"/>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2" name="Straight Arrow Connector 301">
            <a:extLst>
              <a:ext uri="{FF2B5EF4-FFF2-40B4-BE49-F238E27FC236}">
                <a16:creationId xmlns:a16="http://schemas.microsoft.com/office/drawing/2014/main" id="{7959F9F6-B4E6-8B77-83F3-D672F74C4709}"/>
              </a:ext>
            </a:extLst>
          </p:cNvPr>
          <p:cNvCxnSpPr>
            <a:cxnSpLocks/>
          </p:cNvCxnSpPr>
          <p:nvPr/>
        </p:nvCxnSpPr>
        <p:spPr>
          <a:xfrm>
            <a:off x="3105889" y="15527517"/>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3" name="Straight Arrow Connector 302">
            <a:extLst>
              <a:ext uri="{FF2B5EF4-FFF2-40B4-BE49-F238E27FC236}">
                <a16:creationId xmlns:a16="http://schemas.microsoft.com/office/drawing/2014/main" id="{62B4996A-A528-7240-DC55-9BDDDAB73F0D}"/>
              </a:ext>
            </a:extLst>
          </p:cNvPr>
          <p:cNvCxnSpPr>
            <a:cxnSpLocks/>
          </p:cNvCxnSpPr>
          <p:nvPr/>
        </p:nvCxnSpPr>
        <p:spPr>
          <a:xfrm>
            <a:off x="2588981" y="16251001"/>
            <a:ext cx="0" cy="421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4" name="Straight Arrow Connector 303">
            <a:extLst>
              <a:ext uri="{FF2B5EF4-FFF2-40B4-BE49-F238E27FC236}">
                <a16:creationId xmlns:a16="http://schemas.microsoft.com/office/drawing/2014/main" id="{BA08F290-FFFB-BC2D-BFA1-AB6093D5294B}"/>
              </a:ext>
            </a:extLst>
          </p:cNvPr>
          <p:cNvCxnSpPr>
            <a:cxnSpLocks/>
          </p:cNvCxnSpPr>
          <p:nvPr/>
        </p:nvCxnSpPr>
        <p:spPr>
          <a:xfrm>
            <a:off x="2870334" y="16251001"/>
            <a:ext cx="0" cy="421003"/>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05" name="TextBox 304">
            <a:extLst>
              <a:ext uri="{FF2B5EF4-FFF2-40B4-BE49-F238E27FC236}">
                <a16:creationId xmlns:a16="http://schemas.microsoft.com/office/drawing/2014/main" id="{AC94F359-C51D-5E1E-2B3E-467E9131F817}"/>
              </a:ext>
            </a:extLst>
          </p:cNvPr>
          <p:cNvSpPr txBox="1"/>
          <p:nvPr/>
        </p:nvSpPr>
        <p:spPr>
          <a:xfrm>
            <a:off x="1250804" y="17393299"/>
            <a:ext cx="4188967" cy="400110"/>
          </a:xfrm>
          <a:prstGeom prst="rect">
            <a:avLst/>
          </a:prstGeom>
          <a:noFill/>
        </p:spPr>
        <p:txBody>
          <a:bodyPr wrap="none" rtlCol="0">
            <a:spAutoFit/>
          </a:bodyPr>
          <a:lstStyle/>
          <a:p>
            <a:r>
              <a:rPr lang="en-US" sz="2000" dirty="0">
                <a:latin typeface="Avenir Next LT Pro" panose="020B0504020202020204" pitchFamily="34" charset="0"/>
              </a:rPr>
              <a:t>Database</a:t>
            </a:r>
            <a:r>
              <a:rPr lang="en-US" dirty="0">
                <a:latin typeface="Avenir Next LT Pro" panose="020B0504020202020204" pitchFamily="34" charset="0"/>
              </a:rPr>
              <a:t> </a:t>
            </a:r>
            <a:r>
              <a:rPr lang="en-US" sz="1600" dirty="0">
                <a:latin typeface="Avenir Next LT Pro" panose="020B0504020202020204" pitchFamily="34" charset="0"/>
              </a:rPr>
              <a:t>(e.g., Bing’s search, Wikipedia)</a:t>
            </a:r>
          </a:p>
        </p:txBody>
      </p:sp>
      <p:pic>
        <p:nvPicPr>
          <p:cNvPr id="306" name="Graphic 305" descr="Chemicals outline">
            <a:extLst>
              <a:ext uri="{FF2B5EF4-FFF2-40B4-BE49-F238E27FC236}">
                <a16:creationId xmlns:a16="http://schemas.microsoft.com/office/drawing/2014/main" id="{DD071057-8EFE-FF25-96F6-D3579E08FE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95095" y="13443467"/>
            <a:ext cx="648772" cy="648772"/>
          </a:xfrm>
          <a:prstGeom prst="rect">
            <a:avLst/>
          </a:prstGeom>
        </p:spPr>
      </p:pic>
      <p:sp>
        <p:nvSpPr>
          <p:cNvPr id="307" name="TextBox 306">
            <a:extLst>
              <a:ext uri="{FF2B5EF4-FFF2-40B4-BE49-F238E27FC236}">
                <a16:creationId xmlns:a16="http://schemas.microsoft.com/office/drawing/2014/main" id="{71FB1AAB-0674-CF67-04B1-309A9534DB7F}"/>
              </a:ext>
            </a:extLst>
          </p:cNvPr>
          <p:cNvSpPr txBox="1"/>
          <p:nvPr/>
        </p:nvSpPr>
        <p:spPr>
          <a:xfrm>
            <a:off x="5872669" y="14112732"/>
            <a:ext cx="1266693" cy="400110"/>
          </a:xfrm>
          <a:prstGeom prst="rect">
            <a:avLst/>
          </a:prstGeom>
          <a:noFill/>
        </p:spPr>
        <p:txBody>
          <a:bodyPr wrap="none" rtlCol="0">
            <a:spAutoFit/>
          </a:bodyPr>
          <a:lstStyle/>
          <a:p>
            <a:r>
              <a:rPr lang="en-US" altLang="zh-CN" sz="2000" dirty="0">
                <a:latin typeface="Avenir Next LT Pro" panose="020B0504020202020204" pitchFamily="34" charset="0"/>
              </a:rPr>
              <a:t>Molecule</a:t>
            </a:r>
            <a:endParaRPr lang="en-US" sz="2000" dirty="0">
              <a:latin typeface="Avenir Next LT Pro" panose="020B0504020202020204" pitchFamily="34" charset="0"/>
            </a:endParaRPr>
          </a:p>
        </p:txBody>
      </p:sp>
      <p:pic>
        <p:nvPicPr>
          <p:cNvPr id="308" name="Picture 307">
            <a:extLst>
              <a:ext uri="{FF2B5EF4-FFF2-40B4-BE49-F238E27FC236}">
                <a16:creationId xmlns:a16="http://schemas.microsoft.com/office/drawing/2014/main" id="{950DDA28-0A1C-990A-2859-60D7A77BD979}"/>
              </a:ext>
            </a:extLst>
          </p:cNvPr>
          <p:cNvPicPr>
            <a:picLocks noChangeAspect="1"/>
          </p:cNvPicPr>
          <p:nvPr/>
        </p:nvPicPr>
        <p:blipFill>
          <a:blip r:embed="rId14" cstate="print">
            <a:biLevel thresh="50000"/>
            <a:extLst>
              <a:ext uri="{28A0092B-C50C-407E-A947-70E740481C1C}">
                <a14:useLocalDpi xmlns:a14="http://schemas.microsoft.com/office/drawing/2010/main" val="0"/>
              </a:ext>
            </a:extLst>
          </a:blip>
          <a:srcRect l="13164" t="19122" r="76347" b="29561"/>
          <a:stretch>
            <a:fillRect/>
          </a:stretch>
        </p:blipFill>
        <p:spPr>
          <a:xfrm>
            <a:off x="7758195" y="13473869"/>
            <a:ext cx="681028" cy="685982"/>
          </a:xfrm>
          <a:prstGeom prst="rect">
            <a:avLst/>
          </a:prstGeom>
        </p:spPr>
      </p:pic>
      <p:sp>
        <p:nvSpPr>
          <p:cNvPr id="309" name="TextBox 308">
            <a:extLst>
              <a:ext uri="{FF2B5EF4-FFF2-40B4-BE49-F238E27FC236}">
                <a16:creationId xmlns:a16="http://schemas.microsoft.com/office/drawing/2014/main" id="{75708823-9024-0969-D9C2-94549488CCC4}"/>
              </a:ext>
            </a:extLst>
          </p:cNvPr>
          <p:cNvSpPr txBox="1"/>
          <p:nvPr/>
        </p:nvSpPr>
        <p:spPr>
          <a:xfrm>
            <a:off x="7581454" y="14112732"/>
            <a:ext cx="1455848" cy="400110"/>
          </a:xfrm>
          <a:prstGeom prst="rect">
            <a:avLst/>
          </a:prstGeom>
          <a:noFill/>
        </p:spPr>
        <p:txBody>
          <a:bodyPr wrap="none" rtlCol="0">
            <a:spAutoFit/>
          </a:bodyPr>
          <a:lstStyle/>
          <a:p>
            <a:r>
              <a:rPr lang="en-US" altLang="zh-CN" sz="2000" dirty="0">
                <a:latin typeface="Avenir Next LT Pro" panose="020B0504020202020204" pitchFamily="34" charset="0"/>
              </a:rPr>
              <a:t>Neural Net</a:t>
            </a:r>
            <a:endParaRPr lang="en-US" sz="2000" dirty="0">
              <a:latin typeface="Avenir Next LT Pro" panose="020B0504020202020204" pitchFamily="34" charset="0"/>
            </a:endParaRPr>
          </a:p>
        </p:txBody>
      </p:sp>
      <p:pic>
        <p:nvPicPr>
          <p:cNvPr id="310" name="Graphic 309" descr="Thermometer outline">
            <a:extLst>
              <a:ext uri="{FF2B5EF4-FFF2-40B4-BE49-F238E27FC236}">
                <a16:creationId xmlns:a16="http://schemas.microsoft.com/office/drawing/2014/main" id="{C8AA5776-3621-3C43-65DD-1E09DC75E5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01493" y="13496852"/>
            <a:ext cx="558851" cy="558851"/>
          </a:xfrm>
          <a:prstGeom prst="rect">
            <a:avLst/>
          </a:prstGeom>
        </p:spPr>
      </p:pic>
      <p:sp>
        <p:nvSpPr>
          <p:cNvPr id="311" name="TextBox 310">
            <a:extLst>
              <a:ext uri="{FF2B5EF4-FFF2-40B4-BE49-F238E27FC236}">
                <a16:creationId xmlns:a16="http://schemas.microsoft.com/office/drawing/2014/main" id="{0CCE0AF1-1E60-FDC8-457D-488CBBD093B3}"/>
              </a:ext>
            </a:extLst>
          </p:cNvPr>
          <p:cNvSpPr txBox="1"/>
          <p:nvPr/>
        </p:nvSpPr>
        <p:spPr>
          <a:xfrm>
            <a:off x="9263669" y="14130092"/>
            <a:ext cx="1394934" cy="707886"/>
          </a:xfrm>
          <a:prstGeom prst="rect">
            <a:avLst/>
          </a:prstGeom>
          <a:noFill/>
        </p:spPr>
        <p:txBody>
          <a:bodyPr wrap="none" rtlCol="0">
            <a:spAutoFit/>
          </a:bodyPr>
          <a:lstStyle/>
          <a:p>
            <a:r>
              <a:rPr lang="en-US" altLang="zh-CN" sz="2000" dirty="0">
                <a:latin typeface="Avenir Next LT Pro" panose="020B0504020202020204" pitchFamily="34" charset="0"/>
              </a:rPr>
              <a:t>Property</a:t>
            </a:r>
          </a:p>
          <a:p>
            <a:r>
              <a:rPr lang="en-US" altLang="zh-CN" sz="2000" dirty="0">
                <a:latin typeface="Avenir Next LT Pro" panose="020B0504020202020204" pitchFamily="34" charset="0"/>
              </a:rPr>
              <a:t>prediction</a:t>
            </a:r>
            <a:endParaRPr lang="en-US" sz="2000" dirty="0">
              <a:latin typeface="Avenir Next LT Pro" panose="020B0504020202020204" pitchFamily="34" charset="0"/>
            </a:endParaRPr>
          </a:p>
        </p:txBody>
      </p:sp>
      <p:cxnSp>
        <p:nvCxnSpPr>
          <p:cNvPr id="312" name="Straight Arrow Connector 311">
            <a:extLst>
              <a:ext uri="{FF2B5EF4-FFF2-40B4-BE49-F238E27FC236}">
                <a16:creationId xmlns:a16="http://schemas.microsoft.com/office/drawing/2014/main" id="{02AF29C4-EF2C-4B9E-CA01-8995EFE948BF}"/>
              </a:ext>
            </a:extLst>
          </p:cNvPr>
          <p:cNvCxnSpPr>
            <a:cxnSpLocks/>
          </p:cNvCxnSpPr>
          <p:nvPr/>
        </p:nvCxnSpPr>
        <p:spPr>
          <a:xfrm>
            <a:off x="6990330" y="13787939"/>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3" name="Straight Arrow Connector 312">
            <a:extLst>
              <a:ext uri="{FF2B5EF4-FFF2-40B4-BE49-F238E27FC236}">
                <a16:creationId xmlns:a16="http://schemas.microsoft.com/office/drawing/2014/main" id="{8066E210-77D7-102F-3F2A-6EB436965E64}"/>
              </a:ext>
            </a:extLst>
          </p:cNvPr>
          <p:cNvCxnSpPr>
            <a:cxnSpLocks/>
          </p:cNvCxnSpPr>
          <p:nvPr/>
        </p:nvCxnSpPr>
        <p:spPr>
          <a:xfrm>
            <a:off x="8827436" y="13787939"/>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4" name="Graphic 313" descr="Chemicals outline">
            <a:extLst>
              <a:ext uri="{FF2B5EF4-FFF2-40B4-BE49-F238E27FC236}">
                <a16:creationId xmlns:a16="http://schemas.microsoft.com/office/drawing/2014/main" id="{0588BF46-B4F3-4BAC-5D9D-C6ABCEFDA1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1479" y="15055478"/>
            <a:ext cx="648772" cy="648772"/>
          </a:xfrm>
          <a:prstGeom prst="rect">
            <a:avLst/>
          </a:prstGeom>
        </p:spPr>
      </p:pic>
      <p:sp>
        <p:nvSpPr>
          <p:cNvPr id="315" name="TextBox 314">
            <a:extLst>
              <a:ext uri="{FF2B5EF4-FFF2-40B4-BE49-F238E27FC236}">
                <a16:creationId xmlns:a16="http://schemas.microsoft.com/office/drawing/2014/main" id="{CB332B1C-17E2-D471-69D0-EB9C5F2B145A}"/>
              </a:ext>
            </a:extLst>
          </p:cNvPr>
          <p:cNvSpPr txBox="1"/>
          <p:nvPr/>
        </p:nvSpPr>
        <p:spPr>
          <a:xfrm>
            <a:off x="5929053" y="15724743"/>
            <a:ext cx="1266693" cy="400110"/>
          </a:xfrm>
          <a:prstGeom prst="rect">
            <a:avLst/>
          </a:prstGeom>
          <a:noFill/>
        </p:spPr>
        <p:txBody>
          <a:bodyPr wrap="none" rtlCol="0">
            <a:spAutoFit/>
          </a:bodyPr>
          <a:lstStyle/>
          <a:p>
            <a:r>
              <a:rPr lang="en-US" altLang="zh-CN" sz="2000" dirty="0">
                <a:latin typeface="Avenir Next LT Pro" panose="020B0504020202020204" pitchFamily="34" charset="0"/>
              </a:rPr>
              <a:t>Molecule</a:t>
            </a:r>
            <a:endParaRPr lang="en-US" sz="2000" dirty="0">
              <a:latin typeface="Avenir Next LT Pro" panose="020B0504020202020204" pitchFamily="34" charset="0"/>
            </a:endParaRPr>
          </a:p>
        </p:txBody>
      </p:sp>
      <p:pic>
        <p:nvPicPr>
          <p:cNvPr id="316" name="Picture 315">
            <a:extLst>
              <a:ext uri="{FF2B5EF4-FFF2-40B4-BE49-F238E27FC236}">
                <a16:creationId xmlns:a16="http://schemas.microsoft.com/office/drawing/2014/main" id="{64933B08-0F33-D70C-4374-FE0689B0379C}"/>
              </a:ext>
            </a:extLst>
          </p:cNvPr>
          <p:cNvPicPr>
            <a:picLocks noChangeAspect="1"/>
          </p:cNvPicPr>
          <p:nvPr/>
        </p:nvPicPr>
        <p:blipFill>
          <a:blip r:embed="rId14" cstate="print">
            <a:biLevel thresh="50000"/>
            <a:extLst>
              <a:ext uri="{28A0092B-C50C-407E-A947-70E740481C1C}">
                <a14:useLocalDpi xmlns:a14="http://schemas.microsoft.com/office/drawing/2010/main" val="0"/>
              </a:ext>
            </a:extLst>
          </a:blip>
          <a:srcRect l="13164" t="19122" r="76347" b="29561"/>
          <a:stretch>
            <a:fillRect/>
          </a:stretch>
        </p:blipFill>
        <p:spPr>
          <a:xfrm>
            <a:off x="7814579" y="15085880"/>
            <a:ext cx="681028" cy="685982"/>
          </a:xfrm>
          <a:prstGeom prst="rect">
            <a:avLst/>
          </a:prstGeom>
        </p:spPr>
      </p:pic>
      <p:sp>
        <p:nvSpPr>
          <p:cNvPr id="317" name="TextBox 316">
            <a:extLst>
              <a:ext uri="{FF2B5EF4-FFF2-40B4-BE49-F238E27FC236}">
                <a16:creationId xmlns:a16="http://schemas.microsoft.com/office/drawing/2014/main" id="{1688D6EE-C450-5E89-28B4-A8113B2BAA52}"/>
              </a:ext>
            </a:extLst>
          </p:cNvPr>
          <p:cNvSpPr txBox="1"/>
          <p:nvPr/>
        </p:nvSpPr>
        <p:spPr>
          <a:xfrm>
            <a:off x="7637838" y="15724743"/>
            <a:ext cx="1455848" cy="400110"/>
          </a:xfrm>
          <a:prstGeom prst="rect">
            <a:avLst/>
          </a:prstGeom>
          <a:noFill/>
        </p:spPr>
        <p:txBody>
          <a:bodyPr wrap="none" rtlCol="0">
            <a:spAutoFit/>
          </a:bodyPr>
          <a:lstStyle/>
          <a:p>
            <a:r>
              <a:rPr lang="en-US" altLang="zh-CN" sz="2000" dirty="0">
                <a:latin typeface="Avenir Next LT Pro" panose="020B0504020202020204" pitchFamily="34" charset="0"/>
              </a:rPr>
              <a:t>Neural Net</a:t>
            </a:r>
            <a:endParaRPr lang="en-US" sz="2000" dirty="0">
              <a:latin typeface="Avenir Next LT Pro" panose="020B0504020202020204" pitchFamily="34" charset="0"/>
            </a:endParaRPr>
          </a:p>
        </p:txBody>
      </p:sp>
      <p:pic>
        <p:nvPicPr>
          <p:cNvPr id="318" name="Graphic 317" descr="Thermometer outline">
            <a:extLst>
              <a:ext uri="{FF2B5EF4-FFF2-40B4-BE49-F238E27FC236}">
                <a16:creationId xmlns:a16="http://schemas.microsoft.com/office/drawing/2014/main" id="{41743973-48C3-BD5E-F410-D270AF5024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57877" y="15108863"/>
            <a:ext cx="558851" cy="558851"/>
          </a:xfrm>
          <a:prstGeom prst="rect">
            <a:avLst/>
          </a:prstGeom>
        </p:spPr>
      </p:pic>
      <p:sp>
        <p:nvSpPr>
          <p:cNvPr id="319" name="TextBox 318">
            <a:extLst>
              <a:ext uri="{FF2B5EF4-FFF2-40B4-BE49-F238E27FC236}">
                <a16:creationId xmlns:a16="http://schemas.microsoft.com/office/drawing/2014/main" id="{4BC1AA1E-D4EB-6AE8-9A3C-4FD2F5B9F211}"/>
              </a:ext>
            </a:extLst>
          </p:cNvPr>
          <p:cNvSpPr txBox="1"/>
          <p:nvPr/>
        </p:nvSpPr>
        <p:spPr>
          <a:xfrm>
            <a:off x="9394295" y="15723998"/>
            <a:ext cx="1394934" cy="707886"/>
          </a:xfrm>
          <a:prstGeom prst="rect">
            <a:avLst/>
          </a:prstGeom>
          <a:noFill/>
        </p:spPr>
        <p:txBody>
          <a:bodyPr wrap="none" rtlCol="0">
            <a:spAutoFit/>
          </a:bodyPr>
          <a:lstStyle/>
          <a:p>
            <a:r>
              <a:rPr lang="en-US" altLang="zh-CN" sz="2000" dirty="0">
                <a:latin typeface="Avenir Next LT Pro" panose="020B0504020202020204" pitchFamily="34" charset="0"/>
              </a:rPr>
              <a:t>Property </a:t>
            </a:r>
          </a:p>
          <a:p>
            <a:r>
              <a:rPr lang="en-US" altLang="zh-CN" sz="2000" dirty="0">
                <a:latin typeface="Avenir Next LT Pro" panose="020B0504020202020204" pitchFamily="34" charset="0"/>
              </a:rPr>
              <a:t>prediction</a:t>
            </a:r>
            <a:endParaRPr lang="en-US" sz="2000" dirty="0">
              <a:latin typeface="Avenir Next LT Pro" panose="020B0504020202020204" pitchFamily="34" charset="0"/>
            </a:endParaRPr>
          </a:p>
        </p:txBody>
      </p:sp>
      <p:cxnSp>
        <p:nvCxnSpPr>
          <p:cNvPr id="320" name="Straight Arrow Connector 319">
            <a:extLst>
              <a:ext uri="{FF2B5EF4-FFF2-40B4-BE49-F238E27FC236}">
                <a16:creationId xmlns:a16="http://schemas.microsoft.com/office/drawing/2014/main" id="{6EE4E3B6-E794-C5FE-24E6-5A314792AB54}"/>
              </a:ext>
            </a:extLst>
          </p:cNvPr>
          <p:cNvCxnSpPr>
            <a:cxnSpLocks/>
          </p:cNvCxnSpPr>
          <p:nvPr/>
        </p:nvCxnSpPr>
        <p:spPr>
          <a:xfrm>
            <a:off x="7046714" y="15399950"/>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1" name="Straight Arrow Connector 320">
            <a:extLst>
              <a:ext uri="{FF2B5EF4-FFF2-40B4-BE49-F238E27FC236}">
                <a16:creationId xmlns:a16="http://schemas.microsoft.com/office/drawing/2014/main" id="{E0C9E367-46D4-2C9E-1A11-9FDDC4DBAA7B}"/>
              </a:ext>
            </a:extLst>
          </p:cNvPr>
          <p:cNvCxnSpPr>
            <a:cxnSpLocks/>
          </p:cNvCxnSpPr>
          <p:nvPr/>
        </p:nvCxnSpPr>
        <p:spPr>
          <a:xfrm>
            <a:off x="8883820" y="15399950"/>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2" name="Google Shape;94;p2">
            <a:extLst>
              <a:ext uri="{FF2B5EF4-FFF2-40B4-BE49-F238E27FC236}">
                <a16:creationId xmlns:a16="http://schemas.microsoft.com/office/drawing/2014/main" id="{630A23E7-FFD1-48D6-41D8-B128BFA080EB}"/>
              </a:ext>
            </a:extLst>
          </p:cNvPr>
          <p:cNvSpPr txBox="1">
            <a:spLocks/>
          </p:cNvSpPr>
          <p:nvPr/>
        </p:nvSpPr>
        <p:spPr>
          <a:xfrm>
            <a:off x="673367" y="14591547"/>
            <a:ext cx="11698670" cy="552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1000"/>
              </a:spcBef>
              <a:spcAft>
                <a:spcPts val="0"/>
              </a:spcAft>
              <a:buClr>
                <a:schemeClr val="dk1"/>
              </a:buClr>
              <a:buSzPts val="2400"/>
              <a:buFont typeface="Arial"/>
              <a:buChar char="•"/>
              <a:defRPr sz="2400" b="0" i="0" u="none" strike="noStrike" cap="none">
                <a:solidFill>
                  <a:schemeClr val="dk1"/>
                </a:solidFill>
                <a:latin typeface="Avenir Book" panose="02000503020000020003" pitchFamily="2" charset="0"/>
                <a:ea typeface="Arial"/>
                <a:cs typeface="Arial"/>
                <a:sym typeface="Arial"/>
              </a:defRPr>
            </a:lvl1pPr>
            <a:lvl2pPr marL="914400" marR="0" lvl="1" indent="-355600" algn="l" rtl="0">
              <a:lnSpc>
                <a:spcPct val="10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10000"/>
              </a:lnSpc>
              <a:spcBef>
                <a:spcPts val="0"/>
              </a:spcBef>
              <a:buFont typeface="Arial"/>
              <a:buNone/>
            </a:pPr>
            <a:r>
              <a:rPr lang="en-US" altLang="zh-CN" dirty="0">
                <a:latin typeface="Arial" panose="020B0604020202020204" pitchFamily="34" charset="0"/>
                <a:cs typeface="Arial" panose="020B0604020202020204" pitchFamily="34" charset="0"/>
                <a:sym typeface="Avenir"/>
              </a:rPr>
              <a:t>    with RAG:</a:t>
            </a:r>
            <a:r>
              <a:rPr lang="zh-CN" altLang="en-US" dirty="0">
                <a:latin typeface="Arial" panose="020B0604020202020204" pitchFamily="34" charset="0"/>
                <a:cs typeface="Arial" panose="020B0604020202020204" pitchFamily="34" charset="0"/>
                <a:sym typeface="Avenir"/>
              </a:rPr>
              <a:t>                                            </a:t>
            </a:r>
            <a:r>
              <a:rPr lang="en-US" altLang="zh-CN" dirty="0">
                <a:latin typeface="Arial" panose="020B0604020202020204" pitchFamily="34" charset="0"/>
                <a:cs typeface="Arial" panose="020B0604020202020204" pitchFamily="34" charset="0"/>
                <a:sym typeface="Avenir"/>
              </a:rPr>
              <a:t>with</a:t>
            </a:r>
            <a:r>
              <a:rPr lang="zh-CN" altLang="en-US" dirty="0">
                <a:latin typeface="Arial" panose="020B0604020202020204" pitchFamily="34" charset="0"/>
                <a:cs typeface="Arial" panose="020B0604020202020204" pitchFamily="34" charset="0"/>
                <a:sym typeface="Avenir"/>
              </a:rPr>
              <a:t> </a:t>
            </a:r>
            <a:r>
              <a:rPr lang="en-US" altLang="zh-CN" dirty="0">
                <a:latin typeface="Arial" panose="020B0604020202020204" pitchFamily="34" charset="0"/>
                <a:cs typeface="Arial" panose="020B0604020202020204" pitchFamily="34" charset="0"/>
                <a:sym typeface="Avenir"/>
              </a:rPr>
              <a:t>RAG:</a:t>
            </a:r>
          </a:p>
        </p:txBody>
      </p:sp>
      <p:cxnSp>
        <p:nvCxnSpPr>
          <p:cNvPr id="323" name="Straight Arrow Connector 322">
            <a:extLst>
              <a:ext uri="{FF2B5EF4-FFF2-40B4-BE49-F238E27FC236}">
                <a16:creationId xmlns:a16="http://schemas.microsoft.com/office/drawing/2014/main" id="{0297451A-6A2F-AF2E-5326-073DA384DEC7}"/>
              </a:ext>
            </a:extLst>
          </p:cNvPr>
          <p:cNvCxnSpPr>
            <a:cxnSpLocks/>
          </p:cNvCxnSpPr>
          <p:nvPr/>
        </p:nvCxnSpPr>
        <p:spPr>
          <a:xfrm flipH="1">
            <a:off x="7758195" y="16200695"/>
            <a:ext cx="259689" cy="421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4" name="Straight Arrow Connector 323">
            <a:extLst>
              <a:ext uri="{FF2B5EF4-FFF2-40B4-BE49-F238E27FC236}">
                <a16:creationId xmlns:a16="http://schemas.microsoft.com/office/drawing/2014/main" id="{8DD66E69-7B14-E0C6-1AE6-A6F55255ACD9}"/>
              </a:ext>
            </a:extLst>
          </p:cNvPr>
          <p:cNvCxnSpPr>
            <a:cxnSpLocks/>
          </p:cNvCxnSpPr>
          <p:nvPr/>
        </p:nvCxnSpPr>
        <p:spPr>
          <a:xfrm>
            <a:off x="8299237" y="16200695"/>
            <a:ext cx="320010" cy="421003"/>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25" name="TextBox 324">
            <a:extLst>
              <a:ext uri="{FF2B5EF4-FFF2-40B4-BE49-F238E27FC236}">
                <a16:creationId xmlns:a16="http://schemas.microsoft.com/office/drawing/2014/main" id="{700F5B88-9044-55CA-BF05-440651044F65}"/>
              </a:ext>
            </a:extLst>
          </p:cNvPr>
          <p:cNvSpPr txBox="1"/>
          <p:nvPr/>
        </p:nvSpPr>
        <p:spPr>
          <a:xfrm>
            <a:off x="8090618" y="17375939"/>
            <a:ext cx="2917512" cy="707886"/>
          </a:xfrm>
          <a:prstGeom prst="rect">
            <a:avLst/>
          </a:prstGeom>
          <a:noFill/>
        </p:spPr>
        <p:txBody>
          <a:bodyPr wrap="square" rtlCol="0">
            <a:spAutoFit/>
          </a:bodyPr>
          <a:lstStyle/>
          <a:p>
            <a:pPr algn="ctr"/>
            <a:r>
              <a:rPr lang="en-US" sz="2000" dirty="0">
                <a:latin typeface="Avenir Next LT Pro" panose="020B0504020202020204" pitchFamily="34" charset="0"/>
              </a:rPr>
              <a:t>Reference molecules with known property</a:t>
            </a:r>
          </a:p>
        </p:txBody>
      </p:sp>
      <p:pic>
        <p:nvPicPr>
          <p:cNvPr id="326" name="Graphic 325" descr="Chemicals outline">
            <a:extLst>
              <a:ext uri="{FF2B5EF4-FFF2-40B4-BE49-F238E27FC236}">
                <a16:creationId xmlns:a16="http://schemas.microsoft.com/office/drawing/2014/main" id="{FEAEAADB-338D-A95C-6970-39A68430CDB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43917" y="16694221"/>
            <a:ext cx="648772" cy="648772"/>
          </a:xfrm>
          <a:prstGeom prst="rect">
            <a:avLst/>
          </a:prstGeom>
        </p:spPr>
      </p:pic>
      <p:pic>
        <p:nvPicPr>
          <p:cNvPr id="327" name="Graphic 326" descr="Thermometer outline">
            <a:extLst>
              <a:ext uri="{FF2B5EF4-FFF2-40B4-BE49-F238E27FC236}">
                <a16:creationId xmlns:a16="http://schemas.microsoft.com/office/drawing/2014/main" id="{5DB9A874-46D7-FAB9-16EE-16390C052CE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37065" y="16750505"/>
            <a:ext cx="558851" cy="558851"/>
          </a:xfrm>
          <a:prstGeom prst="rect">
            <a:avLst/>
          </a:prstGeom>
        </p:spPr>
      </p:pic>
      <p:pic>
        <p:nvPicPr>
          <p:cNvPr id="328" name="Graphic 327" descr="Books outline">
            <a:extLst>
              <a:ext uri="{FF2B5EF4-FFF2-40B4-BE49-F238E27FC236}">
                <a16:creationId xmlns:a16="http://schemas.microsoft.com/office/drawing/2014/main" id="{E285EF25-4E3D-DB15-16A3-58D649B7E9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99344" y="16776973"/>
            <a:ext cx="558851" cy="558851"/>
          </a:xfrm>
          <a:prstGeom prst="rect">
            <a:avLst/>
          </a:prstGeom>
        </p:spPr>
      </p:pic>
      <p:cxnSp>
        <p:nvCxnSpPr>
          <p:cNvPr id="329" name="Straight Arrow Connector 328">
            <a:extLst>
              <a:ext uri="{FF2B5EF4-FFF2-40B4-BE49-F238E27FC236}">
                <a16:creationId xmlns:a16="http://schemas.microsoft.com/office/drawing/2014/main" id="{A47965A1-D6C2-6F19-3FE6-B75836C166CE}"/>
              </a:ext>
            </a:extLst>
          </p:cNvPr>
          <p:cNvCxnSpPr>
            <a:cxnSpLocks/>
          </p:cNvCxnSpPr>
          <p:nvPr/>
        </p:nvCxnSpPr>
        <p:spPr>
          <a:xfrm>
            <a:off x="7961086" y="17033405"/>
            <a:ext cx="3891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0" name="TextBox 329">
            <a:extLst>
              <a:ext uri="{FF2B5EF4-FFF2-40B4-BE49-F238E27FC236}">
                <a16:creationId xmlns:a16="http://schemas.microsoft.com/office/drawing/2014/main" id="{F4741275-284A-E7BA-DCF9-CE9888B09346}"/>
              </a:ext>
            </a:extLst>
          </p:cNvPr>
          <p:cNvSpPr txBox="1"/>
          <p:nvPr/>
        </p:nvSpPr>
        <p:spPr>
          <a:xfrm>
            <a:off x="7012300" y="17342993"/>
            <a:ext cx="1292341" cy="400110"/>
          </a:xfrm>
          <a:prstGeom prst="rect">
            <a:avLst/>
          </a:prstGeom>
          <a:noFill/>
        </p:spPr>
        <p:txBody>
          <a:bodyPr wrap="none" rtlCol="0">
            <a:spAutoFit/>
          </a:bodyPr>
          <a:lstStyle/>
          <a:p>
            <a:r>
              <a:rPr lang="en-US" sz="2000" dirty="0">
                <a:latin typeface="Avenir Next LT Pro" panose="020B0504020202020204" pitchFamily="34" charset="0"/>
              </a:rPr>
              <a:t>Database</a:t>
            </a:r>
          </a:p>
        </p:txBody>
      </p:sp>
      <p:sp>
        <p:nvSpPr>
          <p:cNvPr id="331" name="标题 1">
            <a:extLst>
              <a:ext uri="{FF2B5EF4-FFF2-40B4-BE49-F238E27FC236}">
                <a16:creationId xmlns:a16="http://schemas.microsoft.com/office/drawing/2014/main" id="{F426BE48-F63E-5F0A-386C-C56E345BFC27}"/>
              </a:ext>
            </a:extLst>
          </p:cNvPr>
          <p:cNvSpPr txBox="1">
            <a:spLocks/>
          </p:cNvSpPr>
          <p:nvPr/>
        </p:nvSpPr>
        <p:spPr>
          <a:xfrm>
            <a:off x="548086" y="18099691"/>
            <a:ext cx="11736192" cy="678584"/>
          </a:xfrm>
          <a:prstGeom prst="rect">
            <a:avLst/>
          </a:prstGeom>
        </p:spPr>
        <p:txBody>
          <a:bodyPr>
            <a:normAutofit/>
          </a:bodyPr>
          <a:lstStyle>
            <a:lvl1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a:lstStyle>
          <a:p>
            <a:pPr hangingPunct="1"/>
            <a:r>
              <a:rPr lang="en-US" altLang="zh-CN" sz="3400" dirty="0">
                <a:solidFill>
                  <a:srgbClr val="C00000"/>
                </a:solidFill>
                <a:latin typeface="Arial" panose="020B0604020202020204" pitchFamily="34" charset="0"/>
                <a:cs typeface="Arial" panose="020B0604020202020204" pitchFamily="34" charset="0"/>
              </a:rPr>
              <a:t>Case Study: Mass Spectrum</a:t>
            </a:r>
            <a:endParaRPr lang="zh-CN" altLang="en-US" sz="3400" dirty="0">
              <a:solidFill>
                <a:srgbClr val="C00000"/>
              </a:solidFill>
              <a:latin typeface="Arial" panose="020B0604020202020204" pitchFamily="34" charset="0"/>
              <a:cs typeface="Arial" panose="020B0604020202020204" pitchFamily="34" charset="0"/>
            </a:endParaRPr>
          </a:p>
        </p:txBody>
      </p:sp>
      <p:pic>
        <p:nvPicPr>
          <p:cNvPr id="332" name="Picture 14">
            <a:extLst>
              <a:ext uri="{FF2B5EF4-FFF2-40B4-BE49-F238E27FC236}">
                <a16:creationId xmlns:a16="http://schemas.microsoft.com/office/drawing/2014/main" id="{E68DE1C8-3E90-99F0-1F0D-C004D64177D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97026" y="19183889"/>
            <a:ext cx="7010026" cy="2927932"/>
          </a:xfrm>
          <a:prstGeom prst="rect">
            <a:avLst/>
          </a:prstGeom>
        </p:spPr>
      </p:pic>
      <p:pic>
        <p:nvPicPr>
          <p:cNvPr id="333" name="Picture 332">
            <a:extLst>
              <a:ext uri="{FF2B5EF4-FFF2-40B4-BE49-F238E27FC236}">
                <a16:creationId xmlns:a16="http://schemas.microsoft.com/office/drawing/2014/main" id="{FA81EBE6-4090-4CE7-A4CE-4F917E8E494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4712" y="22534495"/>
            <a:ext cx="11129483" cy="2045112"/>
          </a:xfrm>
          <a:prstGeom prst="rect">
            <a:avLst/>
          </a:prstGeom>
        </p:spPr>
      </p:pic>
      <p:sp>
        <p:nvSpPr>
          <p:cNvPr id="334" name="TextBox 333">
            <a:extLst>
              <a:ext uri="{FF2B5EF4-FFF2-40B4-BE49-F238E27FC236}">
                <a16:creationId xmlns:a16="http://schemas.microsoft.com/office/drawing/2014/main" id="{48C574ED-D4A5-614F-2726-287EDB60F37E}"/>
              </a:ext>
            </a:extLst>
          </p:cNvPr>
          <p:cNvSpPr txBox="1"/>
          <p:nvPr/>
        </p:nvSpPr>
        <p:spPr>
          <a:xfrm>
            <a:off x="8381716" y="23706959"/>
            <a:ext cx="2393898" cy="307777"/>
          </a:xfrm>
          <a:prstGeom prst="rect">
            <a:avLst/>
          </a:prstGeom>
          <a:noFill/>
        </p:spPr>
        <p:txBody>
          <a:bodyPr wrap="square" rtlCol="0">
            <a:spAutoFit/>
          </a:bodyPr>
          <a:lstStyle/>
          <a:p>
            <a:pPr algn="ctr"/>
            <a:r>
              <a:rPr lang="en-US" dirty="0">
                <a:solidFill>
                  <a:srgbClr val="A31E35"/>
                </a:solidFill>
                <a:latin typeface="Avenir Next LT Pro" panose="020B0504020202020204" pitchFamily="34" charset="0"/>
              </a:rPr>
              <a:t>MARASON</a:t>
            </a:r>
          </a:p>
        </p:txBody>
      </p:sp>
      <p:sp>
        <p:nvSpPr>
          <p:cNvPr id="335" name="TextBox 334">
            <a:extLst>
              <a:ext uri="{FF2B5EF4-FFF2-40B4-BE49-F238E27FC236}">
                <a16:creationId xmlns:a16="http://schemas.microsoft.com/office/drawing/2014/main" id="{8CBF4443-81FE-51A7-0EA0-71806A798584}"/>
              </a:ext>
            </a:extLst>
          </p:cNvPr>
          <p:cNvSpPr txBox="1"/>
          <p:nvPr/>
        </p:nvSpPr>
        <p:spPr>
          <a:xfrm>
            <a:off x="548085" y="21980654"/>
            <a:ext cx="11472780" cy="461665"/>
          </a:xfrm>
          <a:prstGeom prst="rect">
            <a:avLst/>
          </a:prstGeom>
          <a:noFill/>
        </p:spPr>
        <p:txBody>
          <a:bodyPr wrap="square">
            <a:spAutoFit/>
          </a:bodyPr>
          <a:lstStyle/>
          <a:p>
            <a:r>
              <a:rPr lang="en-US" altLang="zh-CN" sz="2400" dirty="0">
                <a:latin typeface="Avenir Next LT Pro Demi" panose="020B0704020202020204" pitchFamily="34" charset="0"/>
              </a:rPr>
              <a:t>Scientific value: MS simulation models could help structural elucidation</a:t>
            </a:r>
            <a:endParaRPr lang="zh-CN" altLang="en-US" sz="2400" dirty="0">
              <a:latin typeface="Avenir Next LT Pro Demi" panose="020B0704020202020204" pitchFamily="34" charset="0"/>
            </a:endParaRPr>
          </a:p>
        </p:txBody>
      </p:sp>
      <p:sp>
        <p:nvSpPr>
          <p:cNvPr id="336" name="TextBox 335">
            <a:extLst>
              <a:ext uri="{FF2B5EF4-FFF2-40B4-BE49-F238E27FC236}">
                <a16:creationId xmlns:a16="http://schemas.microsoft.com/office/drawing/2014/main" id="{10A8DEF0-BE3B-52B6-7E79-1B1F02CEB17E}"/>
              </a:ext>
            </a:extLst>
          </p:cNvPr>
          <p:cNvSpPr txBox="1"/>
          <p:nvPr/>
        </p:nvSpPr>
        <p:spPr>
          <a:xfrm>
            <a:off x="548085" y="18737875"/>
            <a:ext cx="11129482" cy="461665"/>
          </a:xfrm>
          <a:prstGeom prst="rect">
            <a:avLst/>
          </a:prstGeom>
          <a:noFill/>
        </p:spPr>
        <p:txBody>
          <a:bodyPr wrap="square">
            <a:spAutoFit/>
          </a:bodyPr>
          <a:lstStyle/>
          <a:p>
            <a:r>
              <a:rPr lang="en-US" altLang="zh-CN" sz="2400" dirty="0">
                <a:latin typeface="Avenir Next LT Pro Demi" panose="020B0704020202020204" pitchFamily="34" charset="0"/>
              </a:rPr>
              <a:t>Task: mimic what’s happening in the analytical tool, mass spectrometer (MS)</a:t>
            </a:r>
            <a:endParaRPr lang="zh-CN" altLang="en-US" sz="2400" dirty="0">
              <a:latin typeface="Avenir Next LT Pro Demi" panose="020B0704020202020204" pitchFamily="34" charset="0"/>
            </a:endParaRPr>
          </a:p>
        </p:txBody>
      </p:sp>
      <p:pic>
        <p:nvPicPr>
          <p:cNvPr id="337" name="Graphic 336">
            <a:extLst>
              <a:ext uri="{FF2B5EF4-FFF2-40B4-BE49-F238E27FC236}">
                <a16:creationId xmlns:a16="http://schemas.microsoft.com/office/drawing/2014/main" id="{6F195431-8F21-32F4-6303-2CDCA55E6EB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flipV="1">
            <a:off x="9263669" y="23964127"/>
            <a:ext cx="571410" cy="561725"/>
          </a:xfrm>
          <a:prstGeom prst="rect">
            <a:avLst/>
          </a:prstGeom>
        </p:spPr>
      </p:pic>
      <p:sp>
        <p:nvSpPr>
          <p:cNvPr id="338" name="Google Shape;324;p37">
            <a:extLst>
              <a:ext uri="{FF2B5EF4-FFF2-40B4-BE49-F238E27FC236}">
                <a16:creationId xmlns:a16="http://schemas.microsoft.com/office/drawing/2014/main" id="{C2FAD5B3-10EA-464A-E741-B8716E9759FF}"/>
              </a:ext>
            </a:extLst>
          </p:cNvPr>
          <p:cNvSpPr txBox="1">
            <a:spLocks/>
          </p:cNvSpPr>
          <p:nvPr/>
        </p:nvSpPr>
        <p:spPr>
          <a:xfrm>
            <a:off x="11613011" y="3192178"/>
            <a:ext cx="11736000" cy="678400"/>
          </a:xfrm>
          <a:prstGeom prst="rect">
            <a:avLst/>
          </a:prstGeom>
        </p:spPr>
        <p:txBody>
          <a:bodyPr spcFirstLastPara="1" wrap="square" lIns="91433" tIns="45700" rIns="91433" bIns="45700" anchor="ctr" anchorCtr="0">
            <a:normAutofit/>
          </a:bodyPr>
          <a:lstStyle>
            <a:lvl1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a:lstStyle>
          <a:p>
            <a:pPr hangingPunct="1"/>
            <a:r>
              <a:rPr lang="en-US" sz="3400" dirty="0">
                <a:solidFill>
                  <a:srgbClr val="C00000"/>
                </a:solidFill>
                <a:latin typeface="Arial" panose="020B0604020202020204" pitchFamily="34" charset="0"/>
                <a:cs typeface="Arial" panose="020B0604020202020204" pitchFamily="34" charset="0"/>
              </a:rPr>
              <a:t>Key insight: matching reference and target molecules</a:t>
            </a:r>
          </a:p>
        </p:txBody>
      </p:sp>
      <p:pic>
        <p:nvPicPr>
          <p:cNvPr id="339" name="Picture 338">
            <a:extLst>
              <a:ext uri="{FF2B5EF4-FFF2-40B4-BE49-F238E27FC236}">
                <a16:creationId xmlns:a16="http://schemas.microsoft.com/office/drawing/2014/main" id="{6AE56EB0-249F-5998-7670-9EE6D39680AE}"/>
              </a:ext>
            </a:extLst>
          </p:cNvPr>
          <p:cNvPicPr>
            <a:picLocks noChangeAspect="1"/>
          </p:cNvPicPr>
          <p:nvPr/>
        </p:nvPicPr>
        <p:blipFill>
          <a:blip r:embed="rId25"/>
          <a:srcRect r="67540" b="61538"/>
          <a:stretch>
            <a:fillRect/>
          </a:stretch>
        </p:blipFill>
        <p:spPr>
          <a:xfrm>
            <a:off x="11756370" y="7201878"/>
            <a:ext cx="3494792" cy="896752"/>
          </a:xfrm>
          <a:prstGeom prst="rect">
            <a:avLst/>
          </a:prstGeom>
        </p:spPr>
      </p:pic>
      <p:pic>
        <p:nvPicPr>
          <p:cNvPr id="340" name="Picture 339">
            <a:extLst>
              <a:ext uri="{FF2B5EF4-FFF2-40B4-BE49-F238E27FC236}">
                <a16:creationId xmlns:a16="http://schemas.microsoft.com/office/drawing/2014/main" id="{B21221C3-546A-39F0-F132-3A212EC44599}"/>
              </a:ext>
            </a:extLst>
          </p:cNvPr>
          <p:cNvPicPr>
            <a:picLocks noChangeAspect="1"/>
          </p:cNvPicPr>
          <p:nvPr/>
        </p:nvPicPr>
        <p:blipFill>
          <a:blip r:embed="rId25"/>
          <a:srcRect l="66595" t="51121"/>
          <a:stretch>
            <a:fillRect/>
          </a:stretch>
        </p:blipFill>
        <p:spPr>
          <a:xfrm>
            <a:off x="15127155" y="7106496"/>
            <a:ext cx="3924047" cy="1243405"/>
          </a:xfrm>
          <a:prstGeom prst="rect">
            <a:avLst/>
          </a:prstGeom>
        </p:spPr>
      </p:pic>
      <p:grpSp>
        <p:nvGrpSpPr>
          <p:cNvPr id="341" name="Group 340">
            <a:extLst>
              <a:ext uri="{FF2B5EF4-FFF2-40B4-BE49-F238E27FC236}">
                <a16:creationId xmlns:a16="http://schemas.microsoft.com/office/drawing/2014/main" id="{5AAB8261-2AF1-9696-C588-7A5A95E34234}"/>
              </a:ext>
            </a:extLst>
          </p:cNvPr>
          <p:cNvGrpSpPr/>
          <p:nvPr/>
        </p:nvGrpSpPr>
        <p:grpSpPr>
          <a:xfrm>
            <a:off x="11875789" y="4586125"/>
            <a:ext cx="5858803" cy="1535559"/>
            <a:chOff x="2809875" y="1123950"/>
            <a:chExt cx="5858803" cy="1535559"/>
          </a:xfrm>
        </p:grpSpPr>
        <p:pic>
          <p:nvPicPr>
            <p:cNvPr id="342" name="Google Shape;365;p23">
              <a:extLst>
                <a:ext uri="{FF2B5EF4-FFF2-40B4-BE49-F238E27FC236}">
                  <a16:creationId xmlns:a16="http://schemas.microsoft.com/office/drawing/2014/main" id="{78BA894E-5A20-3A27-F600-0BD3C1893A1F}"/>
                </a:ext>
              </a:extLst>
            </p:cNvPr>
            <p:cNvPicPr preferRelativeResize="0"/>
            <p:nvPr/>
          </p:nvPicPr>
          <p:blipFill rotWithShape="1">
            <a:blip r:embed="rId26">
              <a:alphaModFix/>
            </a:blip>
            <a:srcRect l="29396" t="51402" b="27133"/>
            <a:stretch>
              <a:fillRect/>
            </a:stretch>
          </p:blipFill>
          <p:spPr>
            <a:xfrm>
              <a:off x="2863850" y="1123950"/>
              <a:ext cx="5804828" cy="1077003"/>
            </a:xfrm>
            <a:prstGeom prst="rect">
              <a:avLst/>
            </a:prstGeom>
            <a:noFill/>
            <a:ln>
              <a:noFill/>
            </a:ln>
          </p:spPr>
        </p:pic>
        <p:pic>
          <p:nvPicPr>
            <p:cNvPr id="343" name="Google Shape;365;p23">
              <a:extLst>
                <a:ext uri="{FF2B5EF4-FFF2-40B4-BE49-F238E27FC236}">
                  <a16:creationId xmlns:a16="http://schemas.microsoft.com/office/drawing/2014/main" id="{0D34F053-EE74-832E-0005-4A5BAE56F28D}"/>
                </a:ext>
              </a:extLst>
            </p:cNvPr>
            <p:cNvPicPr preferRelativeResize="0"/>
            <p:nvPr/>
          </p:nvPicPr>
          <p:blipFill rotWithShape="1">
            <a:blip r:embed="rId26">
              <a:alphaModFix/>
            </a:blip>
            <a:srcRect l="29396" t="90830" b="31"/>
            <a:stretch>
              <a:fillRect/>
            </a:stretch>
          </p:blipFill>
          <p:spPr>
            <a:xfrm>
              <a:off x="2863850" y="2200953"/>
              <a:ext cx="5804828" cy="458556"/>
            </a:xfrm>
            <a:prstGeom prst="rect">
              <a:avLst/>
            </a:prstGeom>
            <a:noFill/>
            <a:ln>
              <a:noFill/>
            </a:ln>
          </p:spPr>
        </p:pic>
        <p:sp>
          <p:nvSpPr>
            <p:cNvPr id="344" name="TextBox 343">
              <a:extLst>
                <a:ext uri="{FF2B5EF4-FFF2-40B4-BE49-F238E27FC236}">
                  <a16:creationId xmlns:a16="http://schemas.microsoft.com/office/drawing/2014/main" id="{AC36DA78-DB33-5AF5-2ACC-58D7019C44F8}"/>
                </a:ext>
              </a:extLst>
            </p:cNvPr>
            <p:cNvSpPr txBox="1"/>
            <p:nvPr/>
          </p:nvSpPr>
          <p:spPr>
            <a:xfrm>
              <a:off x="2809875" y="2107065"/>
              <a:ext cx="340519" cy="215444"/>
            </a:xfrm>
            <a:prstGeom prst="rect">
              <a:avLst/>
            </a:prstGeom>
            <a:solidFill>
              <a:schemeClr val="bg1"/>
            </a:solidFill>
          </p:spPr>
          <p:txBody>
            <a:bodyPr wrap="square" rtlCol="0">
              <a:spAutoFit/>
            </a:bodyPr>
            <a:lstStyle/>
            <a:p>
              <a:r>
                <a:rPr lang="en-US" sz="800" dirty="0"/>
                <a:t>0.0</a:t>
              </a:r>
            </a:p>
          </p:txBody>
        </p:sp>
        <p:sp>
          <p:nvSpPr>
            <p:cNvPr id="345" name="Rectangle 344">
              <a:extLst>
                <a:ext uri="{FF2B5EF4-FFF2-40B4-BE49-F238E27FC236}">
                  <a16:creationId xmlns:a16="http://schemas.microsoft.com/office/drawing/2014/main" id="{92578934-025D-6EDD-3AC1-5204667A916A}"/>
                </a:ext>
              </a:extLst>
            </p:cNvPr>
            <p:cNvSpPr/>
            <p:nvPr/>
          </p:nvSpPr>
          <p:spPr>
            <a:xfrm>
              <a:off x="3219450" y="1385888"/>
              <a:ext cx="823913" cy="271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Google Shape;327;p37">
            <a:extLst>
              <a:ext uri="{FF2B5EF4-FFF2-40B4-BE49-F238E27FC236}">
                <a16:creationId xmlns:a16="http://schemas.microsoft.com/office/drawing/2014/main" id="{5C192EA9-74F0-F9CF-07C8-989848D554A5}"/>
              </a:ext>
            </a:extLst>
          </p:cNvPr>
          <p:cNvSpPr txBox="1"/>
          <p:nvPr/>
        </p:nvSpPr>
        <p:spPr>
          <a:xfrm>
            <a:off x="11613011" y="3727161"/>
            <a:ext cx="4957025" cy="984845"/>
          </a:xfrm>
          <a:prstGeom prst="rect">
            <a:avLst/>
          </a:prstGeom>
          <a:noFill/>
          <a:ln>
            <a:noFill/>
          </a:ln>
        </p:spPr>
        <p:txBody>
          <a:bodyPr spcFirstLastPara="1" wrap="square" lIns="121900" tIns="121900" rIns="121900" bIns="121900" anchor="t" anchorCtr="0">
            <a:spAutoFit/>
          </a:bodyPr>
          <a:lstStyle/>
          <a:p>
            <a:pPr algn="just" defTabSz="1219170"/>
            <a:r>
              <a:rPr lang="en-US" altLang="zh-CN" sz="2400" dirty="0">
                <a:latin typeface="Avenir Next LT Pro" panose="020B0504020202020204" pitchFamily="34" charset="0"/>
              </a:rPr>
              <a:t>In mass spectrometry, peaks are attributed to molecular fragments  </a:t>
            </a:r>
            <a:endParaRPr sz="2400" dirty="0">
              <a:latin typeface="Avenir Next LT Pro" panose="020B0504020202020204" pitchFamily="34" charset="0"/>
            </a:endParaRPr>
          </a:p>
        </p:txBody>
      </p:sp>
      <p:sp>
        <p:nvSpPr>
          <p:cNvPr id="347" name="Google Shape;327;p37">
            <a:extLst>
              <a:ext uri="{FF2B5EF4-FFF2-40B4-BE49-F238E27FC236}">
                <a16:creationId xmlns:a16="http://schemas.microsoft.com/office/drawing/2014/main" id="{BDE38E9E-4914-70D0-72C1-1FB945557313}"/>
              </a:ext>
            </a:extLst>
          </p:cNvPr>
          <p:cNvSpPr txBox="1"/>
          <p:nvPr/>
        </p:nvSpPr>
        <p:spPr>
          <a:xfrm>
            <a:off x="11606689" y="6017588"/>
            <a:ext cx="6916835" cy="1354176"/>
          </a:xfrm>
          <a:prstGeom prst="rect">
            <a:avLst/>
          </a:prstGeom>
          <a:noFill/>
          <a:ln>
            <a:noFill/>
          </a:ln>
        </p:spPr>
        <p:txBody>
          <a:bodyPr spcFirstLastPara="1" wrap="square" lIns="121900" tIns="121900" rIns="121900" bIns="121900" anchor="t" anchorCtr="0">
            <a:spAutoFit/>
          </a:bodyPr>
          <a:lstStyle/>
          <a:p>
            <a:pPr algn="just" defTabSz="1219170"/>
            <a:r>
              <a:rPr lang="en-US" sz="2400" dirty="0">
                <a:latin typeface="Avenir Next LT Pro" panose="020B0504020202020204" pitchFamily="34" charset="0"/>
              </a:rPr>
              <a:t>The reference structure might have fragments with distinct masses, and the mapping is not obvious until the molecular graphs are matched </a:t>
            </a:r>
            <a:endParaRPr sz="2400" dirty="0">
              <a:latin typeface="Avenir Next LT Pro" panose="020B0504020202020204" pitchFamily="34" charset="0"/>
            </a:endParaRPr>
          </a:p>
        </p:txBody>
      </p:sp>
      <p:sp>
        <p:nvSpPr>
          <p:cNvPr id="348" name="TextBox 347">
            <a:extLst>
              <a:ext uri="{FF2B5EF4-FFF2-40B4-BE49-F238E27FC236}">
                <a16:creationId xmlns:a16="http://schemas.microsoft.com/office/drawing/2014/main" id="{1D76FDD3-99F7-CAB7-C302-594858BA440A}"/>
              </a:ext>
            </a:extLst>
          </p:cNvPr>
          <p:cNvSpPr txBox="1"/>
          <p:nvPr/>
        </p:nvSpPr>
        <p:spPr>
          <a:xfrm>
            <a:off x="11814894" y="8078105"/>
            <a:ext cx="1552028" cy="338554"/>
          </a:xfrm>
          <a:prstGeom prst="rect">
            <a:avLst/>
          </a:prstGeom>
          <a:noFill/>
        </p:spPr>
        <p:txBody>
          <a:bodyPr wrap="square" rtlCol="0">
            <a:spAutoFit/>
          </a:bodyPr>
          <a:lstStyle/>
          <a:p>
            <a:r>
              <a:rPr lang="en-US" sz="1600" dirty="0">
                <a:latin typeface="Avenir Next LT Pro" panose="020B0504020202020204" pitchFamily="34" charset="0"/>
              </a:rPr>
              <a:t>m/z=301.0965</a:t>
            </a:r>
          </a:p>
        </p:txBody>
      </p:sp>
      <p:sp>
        <p:nvSpPr>
          <p:cNvPr id="349" name="TextBox 348">
            <a:extLst>
              <a:ext uri="{FF2B5EF4-FFF2-40B4-BE49-F238E27FC236}">
                <a16:creationId xmlns:a16="http://schemas.microsoft.com/office/drawing/2014/main" id="{E040A3EA-264E-58CD-80DF-AAFB522CDD75}"/>
              </a:ext>
            </a:extLst>
          </p:cNvPr>
          <p:cNvSpPr txBox="1"/>
          <p:nvPr/>
        </p:nvSpPr>
        <p:spPr>
          <a:xfrm>
            <a:off x="13610558" y="8057971"/>
            <a:ext cx="1552028" cy="338554"/>
          </a:xfrm>
          <a:prstGeom prst="rect">
            <a:avLst/>
          </a:prstGeom>
          <a:noFill/>
        </p:spPr>
        <p:txBody>
          <a:bodyPr wrap="none" rtlCol="0">
            <a:spAutoFit/>
          </a:bodyPr>
          <a:lstStyle/>
          <a:p>
            <a:r>
              <a:rPr lang="en-US" sz="1600" dirty="0">
                <a:latin typeface="Avenir Next LT Pro" panose="020B0504020202020204" pitchFamily="34" charset="0"/>
              </a:rPr>
              <a:t>m/z=237.1251</a:t>
            </a:r>
          </a:p>
        </p:txBody>
      </p:sp>
      <p:sp>
        <p:nvSpPr>
          <p:cNvPr id="350" name="TextBox 349">
            <a:extLst>
              <a:ext uri="{FF2B5EF4-FFF2-40B4-BE49-F238E27FC236}">
                <a16:creationId xmlns:a16="http://schemas.microsoft.com/office/drawing/2014/main" id="{C8559211-92B4-2089-92B7-4DEFE0CC364C}"/>
              </a:ext>
            </a:extLst>
          </p:cNvPr>
          <p:cNvSpPr txBox="1"/>
          <p:nvPr/>
        </p:nvSpPr>
        <p:spPr>
          <a:xfrm>
            <a:off x="15368456" y="8057971"/>
            <a:ext cx="1552028" cy="338554"/>
          </a:xfrm>
          <a:prstGeom prst="rect">
            <a:avLst/>
          </a:prstGeom>
          <a:noFill/>
        </p:spPr>
        <p:txBody>
          <a:bodyPr wrap="none" rtlCol="0">
            <a:spAutoFit/>
          </a:bodyPr>
          <a:lstStyle/>
          <a:p>
            <a:r>
              <a:rPr lang="en-US" sz="1600" dirty="0">
                <a:latin typeface="Avenir Next LT Pro" panose="020B0504020202020204" pitchFamily="34" charset="0"/>
              </a:rPr>
              <a:t>m/z=284.0937</a:t>
            </a:r>
          </a:p>
        </p:txBody>
      </p:sp>
      <p:sp>
        <p:nvSpPr>
          <p:cNvPr id="351" name="TextBox 350">
            <a:extLst>
              <a:ext uri="{FF2B5EF4-FFF2-40B4-BE49-F238E27FC236}">
                <a16:creationId xmlns:a16="http://schemas.microsoft.com/office/drawing/2014/main" id="{7128AB69-3F32-35C6-C980-10D32A2A2355}"/>
              </a:ext>
            </a:extLst>
          </p:cNvPr>
          <p:cNvSpPr txBox="1"/>
          <p:nvPr/>
        </p:nvSpPr>
        <p:spPr>
          <a:xfrm>
            <a:off x="17293304" y="8078105"/>
            <a:ext cx="1552028" cy="338554"/>
          </a:xfrm>
          <a:prstGeom prst="rect">
            <a:avLst/>
          </a:prstGeom>
          <a:noFill/>
        </p:spPr>
        <p:txBody>
          <a:bodyPr wrap="none" rtlCol="0">
            <a:spAutoFit/>
          </a:bodyPr>
          <a:lstStyle/>
          <a:p>
            <a:r>
              <a:rPr lang="en-US" sz="1600" dirty="0">
                <a:latin typeface="Avenir Next LT Pro" panose="020B0504020202020204" pitchFamily="34" charset="0"/>
              </a:rPr>
              <a:t>m/z=220.1223</a:t>
            </a:r>
          </a:p>
        </p:txBody>
      </p:sp>
      <p:sp>
        <p:nvSpPr>
          <p:cNvPr id="352" name="Google Shape;327;p37">
            <a:extLst>
              <a:ext uri="{FF2B5EF4-FFF2-40B4-BE49-F238E27FC236}">
                <a16:creationId xmlns:a16="http://schemas.microsoft.com/office/drawing/2014/main" id="{AB93CEAD-9F95-22CE-0D11-B01DFACD3243}"/>
              </a:ext>
            </a:extLst>
          </p:cNvPr>
          <p:cNvSpPr txBox="1"/>
          <p:nvPr/>
        </p:nvSpPr>
        <p:spPr>
          <a:xfrm>
            <a:off x="18255964" y="3742169"/>
            <a:ext cx="4437782" cy="984845"/>
          </a:xfrm>
          <a:prstGeom prst="rect">
            <a:avLst/>
          </a:prstGeom>
          <a:noFill/>
          <a:ln>
            <a:noFill/>
          </a:ln>
        </p:spPr>
        <p:txBody>
          <a:bodyPr spcFirstLastPara="1" wrap="square" lIns="121900" tIns="121900" rIns="121900" bIns="121900" anchor="t" anchorCtr="0">
            <a:spAutoFit/>
          </a:bodyPr>
          <a:lstStyle/>
          <a:p>
            <a:pPr algn="just" defTabSz="1219170"/>
            <a:r>
              <a:rPr lang="en-US" altLang="zh-CN" sz="2400" dirty="0">
                <a:latin typeface="Avenir Next LT Pro" panose="020B0504020202020204" pitchFamily="34" charset="0"/>
              </a:rPr>
              <a:t>Neural graph matching (linear matching formulation)</a:t>
            </a:r>
            <a:endParaRPr sz="2400" dirty="0">
              <a:latin typeface="Avenir Next LT Pro" panose="020B0504020202020204" pitchFamily="34" charset="0"/>
            </a:endParaRPr>
          </a:p>
        </p:txBody>
      </p:sp>
      <p:grpSp>
        <p:nvGrpSpPr>
          <p:cNvPr id="353" name="Group 352">
            <a:extLst>
              <a:ext uri="{FF2B5EF4-FFF2-40B4-BE49-F238E27FC236}">
                <a16:creationId xmlns:a16="http://schemas.microsoft.com/office/drawing/2014/main" id="{12DD914B-14EF-F383-A091-872FC7422637}"/>
              </a:ext>
            </a:extLst>
          </p:cNvPr>
          <p:cNvGrpSpPr/>
          <p:nvPr/>
        </p:nvGrpSpPr>
        <p:grpSpPr>
          <a:xfrm>
            <a:off x="18512286" y="4496880"/>
            <a:ext cx="4136278" cy="1761271"/>
            <a:chOff x="6569822" y="1735298"/>
            <a:chExt cx="5967068" cy="2540839"/>
          </a:xfrm>
        </p:grpSpPr>
        <p:cxnSp>
          <p:nvCxnSpPr>
            <p:cNvPr id="354" name="直接连接符 98">
              <a:extLst>
                <a:ext uri="{FF2B5EF4-FFF2-40B4-BE49-F238E27FC236}">
                  <a16:creationId xmlns:a16="http://schemas.microsoft.com/office/drawing/2014/main" id="{C4D9336D-844C-22B4-E7CD-F1652E77EA93}"/>
                </a:ext>
              </a:extLst>
            </p:cNvPr>
            <p:cNvCxnSpPr>
              <a:stCxn id="415" idx="7"/>
              <a:endCxn id="421" idx="3"/>
            </p:cNvCxnSpPr>
            <p:nvPr/>
          </p:nvCxnSpPr>
          <p:spPr>
            <a:xfrm flipV="1">
              <a:off x="11288375" y="2312551"/>
              <a:ext cx="618476" cy="711606"/>
            </a:xfrm>
            <a:prstGeom prst="line">
              <a:avLst/>
            </a:prstGeom>
            <a:noFill/>
            <a:ln w="19050" cap="flat" cmpd="sng" algn="ctr">
              <a:solidFill>
                <a:srgbClr val="6F6F74"/>
              </a:solidFill>
              <a:prstDash val="solid"/>
            </a:ln>
            <a:effectLst/>
          </p:spPr>
        </p:cxnSp>
        <p:cxnSp>
          <p:nvCxnSpPr>
            <p:cNvPr id="355" name="直接连接符 99">
              <a:extLst>
                <a:ext uri="{FF2B5EF4-FFF2-40B4-BE49-F238E27FC236}">
                  <a16:creationId xmlns:a16="http://schemas.microsoft.com/office/drawing/2014/main" id="{CB219808-DC32-0B11-6BE1-8456803542A2}"/>
                </a:ext>
              </a:extLst>
            </p:cNvPr>
            <p:cNvCxnSpPr>
              <a:stCxn id="363" idx="4"/>
              <a:endCxn id="389" idx="0"/>
            </p:cNvCxnSpPr>
            <p:nvPr/>
          </p:nvCxnSpPr>
          <p:spPr>
            <a:xfrm flipH="1">
              <a:off x="6706983" y="2794006"/>
              <a:ext cx="119135" cy="672980"/>
            </a:xfrm>
            <a:prstGeom prst="line">
              <a:avLst/>
            </a:prstGeom>
            <a:noFill/>
            <a:ln w="19050" cap="flat" cmpd="sng" algn="ctr">
              <a:solidFill>
                <a:srgbClr val="6F6F74"/>
              </a:solidFill>
              <a:prstDash val="solid"/>
            </a:ln>
            <a:effectLst/>
          </p:spPr>
        </p:cxnSp>
        <p:cxnSp>
          <p:nvCxnSpPr>
            <p:cNvPr id="356" name="直接连接符 100">
              <a:extLst>
                <a:ext uri="{FF2B5EF4-FFF2-40B4-BE49-F238E27FC236}">
                  <a16:creationId xmlns:a16="http://schemas.microsoft.com/office/drawing/2014/main" id="{3E2FE557-22D5-C915-FC21-4187EC06F696}"/>
                </a:ext>
              </a:extLst>
            </p:cNvPr>
            <p:cNvCxnSpPr>
              <a:cxnSpLocks/>
              <a:stCxn id="389" idx="6"/>
              <a:endCxn id="371" idx="2"/>
            </p:cNvCxnSpPr>
            <p:nvPr/>
          </p:nvCxnSpPr>
          <p:spPr>
            <a:xfrm flipV="1">
              <a:off x="6844143" y="3325685"/>
              <a:ext cx="830362" cy="278462"/>
            </a:xfrm>
            <a:prstGeom prst="line">
              <a:avLst/>
            </a:prstGeom>
            <a:noFill/>
            <a:ln w="19050" cap="flat" cmpd="sng" algn="ctr">
              <a:solidFill>
                <a:srgbClr val="6F6F74"/>
              </a:solidFill>
              <a:prstDash val="solid"/>
            </a:ln>
            <a:effectLst/>
          </p:spPr>
        </p:cxnSp>
        <p:cxnSp>
          <p:nvCxnSpPr>
            <p:cNvPr id="357" name="直接连接符 101">
              <a:extLst>
                <a:ext uri="{FF2B5EF4-FFF2-40B4-BE49-F238E27FC236}">
                  <a16:creationId xmlns:a16="http://schemas.microsoft.com/office/drawing/2014/main" id="{C557C918-1E78-BCF0-6C50-F501562EFDF6}"/>
                </a:ext>
              </a:extLst>
            </p:cNvPr>
            <p:cNvCxnSpPr>
              <a:stCxn id="363" idx="5"/>
              <a:endCxn id="371" idx="1"/>
            </p:cNvCxnSpPr>
            <p:nvPr/>
          </p:nvCxnSpPr>
          <p:spPr>
            <a:xfrm>
              <a:off x="6923105" y="2753833"/>
              <a:ext cx="791573" cy="474864"/>
            </a:xfrm>
            <a:prstGeom prst="line">
              <a:avLst/>
            </a:prstGeom>
            <a:noFill/>
            <a:ln w="19050" cap="flat" cmpd="sng" algn="ctr">
              <a:solidFill>
                <a:srgbClr val="6F6F74"/>
              </a:solidFill>
              <a:prstDash val="solid"/>
            </a:ln>
            <a:effectLst/>
          </p:spPr>
        </p:cxnSp>
        <p:cxnSp>
          <p:nvCxnSpPr>
            <p:cNvPr id="358" name="直接连接符 102">
              <a:extLst>
                <a:ext uri="{FF2B5EF4-FFF2-40B4-BE49-F238E27FC236}">
                  <a16:creationId xmlns:a16="http://schemas.microsoft.com/office/drawing/2014/main" id="{0535B4C6-E5C2-B0CF-E577-A7BC4F8DBA55}"/>
                </a:ext>
              </a:extLst>
            </p:cNvPr>
            <p:cNvCxnSpPr>
              <a:stCxn id="363" idx="7"/>
              <a:endCxn id="365" idx="2"/>
            </p:cNvCxnSpPr>
            <p:nvPr/>
          </p:nvCxnSpPr>
          <p:spPr>
            <a:xfrm flipV="1">
              <a:off x="6923105" y="2229762"/>
              <a:ext cx="614240" cy="330096"/>
            </a:xfrm>
            <a:prstGeom prst="line">
              <a:avLst/>
            </a:prstGeom>
            <a:noFill/>
            <a:ln w="19050" cap="flat" cmpd="sng" algn="ctr">
              <a:solidFill>
                <a:srgbClr val="6F6F74"/>
              </a:solidFill>
              <a:prstDash val="solid"/>
            </a:ln>
            <a:effectLst/>
          </p:spPr>
        </p:cxnSp>
        <p:cxnSp>
          <p:nvCxnSpPr>
            <p:cNvPr id="359" name="直接连接符 103">
              <a:extLst>
                <a:ext uri="{FF2B5EF4-FFF2-40B4-BE49-F238E27FC236}">
                  <a16:creationId xmlns:a16="http://schemas.microsoft.com/office/drawing/2014/main" id="{369B98E0-06D6-20B2-9487-FF99A2317B4B}"/>
                </a:ext>
              </a:extLst>
            </p:cNvPr>
            <p:cNvCxnSpPr>
              <a:stCxn id="365" idx="6"/>
              <a:endCxn id="377" idx="2"/>
            </p:cNvCxnSpPr>
            <p:nvPr/>
          </p:nvCxnSpPr>
          <p:spPr>
            <a:xfrm flipV="1">
              <a:off x="7811666" y="2193114"/>
              <a:ext cx="827380" cy="36648"/>
            </a:xfrm>
            <a:prstGeom prst="line">
              <a:avLst/>
            </a:prstGeom>
            <a:noFill/>
            <a:ln w="19050" cap="flat" cmpd="sng" algn="ctr">
              <a:solidFill>
                <a:srgbClr val="6F6F74"/>
              </a:solidFill>
              <a:prstDash val="solid"/>
            </a:ln>
            <a:effectLst/>
          </p:spPr>
        </p:cxnSp>
        <p:cxnSp>
          <p:nvCxnSpPr>
            <p:cNvPr id="360" name="直接连接符 104">
              <a:extLst>
                <a:ext uri="{FF2B5EF4-FFF2-40B4-BE49-F238E27FC236}">
                  <a16:creationId xmlns:a16="http://schemas.microsoft.com/office/drawing/2014/main" id="{B7673C58-3B51-E8A6-92AC-FB73809C7984}"/>
                </a:ext>
              </a:extLst>
            </p:cNvPr>
            <p:cNvCxnSpPr>
              <a:stCxn id="371" idx="0"/>
              <a:endCxn id="365" idx="4"/>
            </p:cNvCxnSpPr>
            <p:nvPr/>
          </p:nvCxnSpPr>
          <p:spPr>
            <a:xfrm flipH="1" flipV="1">
              <a:off x="7674506" y="2366922"/>
              <a:ext cx="137160" cy="821602"/>
            </a:xfrm>
            <a:prstGeom prst="line">
              <a:avLst/>
            </a:prstGeom>
            <a:noFill/>
            <a:ln w="19050" cap="flat" cmpd="sng" algn="ctr">
              <a:solidFill>
                <a:srgbClr val="6F6F74"/>
              </a:solidFill>
              <a:prstDash val="solid"/>
            </a:ln>
            <a:effectLst/>
          </p:spPr>
        </p:cxnSp>
        <p:cxnSp>
          <p:nvCxnSpPr>
            <p:cNvPr id="361" name="直接连接符 105">
              <a:extLst>
                <a:ext uri="{FF2B5EF4-FFF2-40B4-BE49-F238E27FC236}">
                  <a16:creationId xmlns:a16="http://schemas.microsoft.com/office/drawing/2014/main" id="{F857126B-D6D0-E1C1-DF87-5C2424862474}"/>
                </a:ext>
              </a:extLst>
            </p:cNvPr>
            <p:cNvCxnSpPr>
              <a:cxnSpLocks/>
              <a:stCxn id="371" idx="6"/>
              <a:endCxn id="383" idx="2"/>
            </p:cNvCxnSpPr>
            <p:nvPr/>
          </p:nvCxnSpPr>
          <p:spPr>
            <a:xfrm flipV="1">
              <a:off x="7948826" y="3150130"/>
              <a:ext cx="743831" cy="175555"/>
            </a:xfrm>
            <a:prstGeom prst="line">
              <a:avLst/>
            </a:prstGeom>
            <a:noFill/>
            <a:ln w="19050" cap="flat" cmpd="sng" algn="ctr">
              <a:solidFill>
                <a:srgbClr val="6F6F74"/>
              </a:solidFill>
              <a:prstDash val="solid"/>
            </a:ln>
            <a:effectLst/>
          </p:spPr>
        </p:cxnSp>
        <p:cxnSp>
          <p:nvCxnSpPr>
            <p:cNvPr id="362" name="直接连接符 106">
              <a:extLst>
                <a:ext uri="{FF2B5EF4-FFF2-40B4-BE49-F238E27FC236}">
                  <a16:creationId xmlns:a16="http://schemas.microsoft.com/office/drawing/2014/main" id="{D22074CB-FF1F-2D24-2B5C-3AE392DFD5B2}"/>
                </a:ext>
              </a:extLst>
            </p:cNvPr>
            <p:cNvCxnSpPr>
              <a:stCxn id="383" idx="0"/>
              <a:endCxn id="377" idx="4"/>
            </p:cNvCxnSpPr>
            <p:nvPr/>
          </p:nvCxnSpPr>
          <p:spPr>
            <a:xfrm flipH="1" flipV="1">
              <a:off x="8776207" y="2330274"/>
              <a:ext cx="53611" cy="682695"/>
            </a:xfrm>
            <a:prstGeom prst="line">
              <a:avLst/>
            </a:prstGeom>
            <a:noFill/>
            <a:ln w="19050" cap="flat" cmpd="sng" algn="ctr">
              <a:solidFill>
                <a:srgbClr val="6F6F74"/>
              </a:solidFill>
              <a:prstDash val="solid"/>
            </a:ln>
            <a:effectLst/>
          </p:spPr>
        </p:cxnSp>
        <p:sp>
          <p:nvSpPr>
            <p:cNvPr id="363" name="椭圆 107">
              <a:extLst>
                <a:ext uri="{FF2B5EF4-FFF2-40B4-BE49-F238E27FC236}">
                  <a16:creationId xmlns:a16="http://schemas.microsoft.com/office/drawing/2014/main" id="{EE493B18-543A-D3F3-86FB-18B8333BBB61}"/>
                </a:ext>
              </a:extLst>
            </p:cNvPr>
            <p:cNvSpPr/>
            <p:nvPr/>
          </p:nvSpPr>
          <p:spPr>
            <a:xfrm>
              <a:off x="6688957" y="2519685"/>
              <a:ext cx="274321" cy="274321"/>
            </a:xfrm>
            <a:prstGeom prst="ellipse">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grpSp>
          <p:nvGrpSpPr>
            <p:cNvPr id="364" name="组合 108">
              <a:extLst>
                <a:ext uri="{FF2B5EF4-FFF2-40B4-BE49-F238E27FC236}">
                  <a16:creationId xmlns:a16="http://schemas.microsoft.com/office/drawing/2014/main" id="{11D92070-45A0-F99F-3AAE-D9B3275C3AA9}"/>
                </a:ext>
              </a:extLst>
            </p:cNvPr>
            <p:cNvGrpSpPr/>
            <p:nvPr/>
          </p:nvGrpSpPr>
          <p:grpSpPr>
            <a:xfrm>
              <a:off x="7016889" y="2366922"/>
              <a:ext cx="116115" cy="580575"/>
              <a:chOff x="3359603" y="3671022"/>
              <a:chExt cx="116115" cy="580575"/>
            </a:xfrm>
          </p:grpSpPr>
          <p:sp>
            <p:nvSpPr>
              <p:cNvPr id="441" name="矩形 109">
                <a:extLst>
                  <a:ext uri="{FF2B5EF4-FFF2-40B4-BE49-F238E27FC236}">
                    <a16:creationId xmlns:a16="http://schemas.microsoft.com/office/drawing/2014/main" id="{741C2564-0863-C5C6-0AF5-C1B87525CA84}"/>
                  </a:ext>
                </a:extLst>
              </p:cNvPr>
              <p:cNvSpPr/>
              <p:nvPr/>
            </p:nvSpPr>
            <p:spPr>
              <a:xfrm>
                <a:off x="3359603" y="3787137"/>
                <a:ext cx="116115" cy="116115"/>
              </a:xfrm>
              <a:prstGeom prst="rect">
                <a:avLst/>
              </a:prstGeom>
              <a:solidFill>
                <a:srgbClr val="FFFFFF"/>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42" name="矩形 110">
                <a:extLst>
                  <a:ext uri="{FF2B5EF4-FFF2-40B4-BE49-F238E27FC236}">
                    <a16:creationId xmlns:a16="http://schemas.microsoft.com/office/drawing/2014/main" id="{F9B0F6DF-D8DA-C927-559C-EE11F7E38015}"/>
                  </a:ext>
                </a:extLst>
              </p:cNvPr>
              <p:cNvSpPr/>
              <p:nvPr/>
            </p:nvSpPr>
            <p:spPr>
              <a:xfrm>
                <a:off x="3359603" y="3903252"/>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43" name="矩形 111">
                <a:extLst>
                  <a:ext uri="{FF2B5EF4-FFF2-40B4-BE49-F238E27FC236}">
                    <a16:creationId xmlns:a16="http://schemas.microsoft.com/office/drawing/2014/main" id="{318B9874-EEF2-9E12-F250-68F7A524939D}"/>
                  </a:ext>
                </a:extLst>
              </p:cNvPr>
              <p:cNvSpPr/>
              <p:nvPr/>
            </p:nvSpPr>
            <p:spPr>
              <a:xfrm>
                <a:off x="3359603" y="3671022"/>
                <a:ext cx="116115" cy="116115"/>
              </a:xfrm>
              <a:prstGeom prst="rect">
                <a:avLst/>
              </a:prstGeom>
              <a:solidFill>
                <a:srgbClr val="6F6F74">
                  <a:lumMod val="5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44" name="矩形 112">
                <a:extLst>
                  <a:ext uri="{FF2B5EF4-FFF2-40B4-BE49-F238E27FC236}">
                    <a16:creationId xmlns:a16="http://schemas.microsoft.com/office/drawing/2014/main" id="{694A64B7-5A09-D2C0-91D3-2C057B03559E}"/>
                  </a:ext>
                </a:extLst>
              </p:cNvPr>
              <p:cNvSpPr/>
              <p:nvPr/>
            </p:nvSpPr>
            <p:spPr>
              <a:xfrm>
                <a:off x="3359603" y="4019367"/>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45" name="矩形 113">
                <a:extLst>
                  <a:ext uri="{FF2B5EF4-FFF2-40B4-BE49-F238E27FC236}">
                    <a16:creationId xmlns:a16="http://schemas.microsoft.com/office/drawing/2014/main" id="{4C5BF630-CB38-E99E-2C2D-022A872414AF}"/>
                  </a:ext>
                </a:extLst>
              </p:cNvPr>
              <p:cNvSpPr/>
              <p:nvPr/>
            </p:nvSpPr>
            <p:spPr>
              <a:xfrm>
                <a:off x="3359603" y="4135482"/>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grpSp>
        <p:sp>
          <p:nvSpPr>
            <p:cNvPr id="365" name="椭圆 114">
              <a:extLst>
                <a:ext uri="{FF2B5EF4-FFF2-40B4-BE49-F238E27FC236}">
                  <a16:creationId xmlns:a16="http://schemas.microsoft.com/office/drawing/2014/main" id="{070881A2-B13A-64CE-B0E6-323D302335EE}"/>
                </a:ext>
              </a:extLst>
            </p:cNvPr>
            <p:cNvSpPr/>
            <p:nvPr/>
          </p:nvSpPr>
          <p:spPr>
            <a:xfrm>
              <a:off x="7537345" y="2092601"/>
              <a:ext cx="274321" cy="274321"/>
            </a:xfrm>
            <a:prstGeom prst="ellipse">
              <a:avLst/>
            </a:prstGeom>
            <a:solidFill>
              <a:srgbClr val="6F6F74"/>
            </a:solidFill>
            <a:ln w="13970" cap="flat" cmpd="sng" algn="ctr">
              <a:solidFill>
                <a:srgbClr val="6F6F74">
                  <a:shade val="50000"/>
                </a:srgbClr>
              </a:solidFill>
              <a:prstDash val="solid"/>
            </a:ln>
            <a:effectLst/>
          </p:spPr>
          <p:txBody>
            <a:bodyPr rtlCol="0" anchor="ctr"/>
            <a:lstStyle/>
            <a:p>
              <a:pPr algn="ctr" defTabSz="457200">
                <a:buClrTx/>
              </a:pPr>
              <a:endParaRPr lang="zh-CN" altLang="en-US" sz="1800" kern="1200">
                <a:solidFill>
                  <a:srgbClr val="FFFFFF"/>
                </a:solidFill>
                <a:latin typeface="Century Schoolbook" panose="02040604050505020304"/>
                <a:ea typeface="宋体" panose="02010600030101010101" pitchFamily="2" charset="-122"/>
                <a:cs typeface="+mn-cs"/>
              </a:endParaRPr>
            </a:p>
          </p:txBody>
        </p:sp>
        <p:sp>
          <p:nvSpPr>
            <p:cNvPr id="366" name="矩形 115">
              <a:extLst>
                <a:ext uri="{FF2B5EF4-FFF2-40B4-BE49-F238E27FC236}">
                  <a16:creationId xmlns:a16="http://schemas.microsoft.com/office/drawing/2014/main" id="{9385A74F-341A-B507-7881-B3DBF0D1BCF8}"/>
                </a:ext>
              </a:extLst>
            </p:cNvPr>
            <p:cNvSpPr/>
            <p:nvPr/>
          </p:nvSpPr>
          <p:spPr>
            <a:xfrm>
              <a:off x="7865277" y="2055953"/>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67" name="矩形 116">
              <a:extLst>
                <a:ext uri="{FF2B5EF4-FFF2-40B4-BE49-F238E27FC236}">
                  <a16:creationId xmlns:a16="http://schemas.microsoft.com/office/drawing/2014/main" id="{0EC21A9B-D96B-246F-E3DE-1AB1F9FFF416}"/>
                </a:ext>
              </a:extLst>
            </p:cNvPr>
            <p:cNvSpPr/>
            <p:nvPr/>
          </p:nvSpPr>
          <p:spPr>
            <a:xfrm>
              <a:off x="7865277" y="2172068"/>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68" name="矩形 117">
              <a:extLst>
                <a:ext uri="{FF2B5EF4-FFF2-40B4-BE49-F238E27FC236}">
                  <a16:creationId xmlns:a16="http://schemas.microsoft.com/office/drawing/2014/main" id="{A75339A0-CC10-274B-44FA-B33528715D42}"/>
                </a:ext>
              </a:extLst>
            </p:cNvPr>
            <p:cNvSpPr/>
            <p:nvPr/>
          </p:nvSpPr>
          <p:spPr>
            <a:xfrm>
              <a:off x="7865277" y="1939838"/>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69" name="矩形 118">
              <a:extLst>
                <a:ext uri="{FF2B5EF4-FFF2-40B4-BE49-F238E27FC236}">
                  <a16:creationId xmlns:a16="http://schemas.microsoft.com/office/drawing/2014/main" id="{CA194EA1-AD43-A4A7-1AFE-1BB109EEBCB9}"/>
                </a:ext>
              </a:extLst>
            </p:cNvPr>
            <p:cNvSpPr/>
            <p:nvPr/>
          </p:nvSpPr>
          <p:spPr>
            <a:xfrm>
              <a:off x="7865277" y="2288183"/>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0" name="矩形 119">
              <a:extLst>
                <a:ext uri="{FF2B5EF4-FFF2-40B4-BE49-F238E27FC236}">
                  <a16:creationId xmlns:a16="http://schemas.microsoft.com/office/drawing/2014/main" id="{50882CBA-6DEB-C99D-890E-8DC88C6DD46C}"/>
                </a:ext>
              </a:extLst>
            </p:cNvPr>
            <p:cNvSpPr/>
            <p:nvPr/>
          </p:nvSpPr>
          <p:spPr>
            <a:xfrm>
              <a:off x="7865277" y="2404298"/>
              <a:ext cx="116115" cy="116115"/>
            </a:xfrm>
            <a:prstGeom prst="rect">
              <a:avLst/>
            </a:prstGeom>
            <a:solidFill>
              <a:srgbClr val="6F6F74">
                <a:lumMod val="5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1" name="椭圆 120">
              <a:extLst>
                <a:ext uri="{FF2B5EF4-FFF2-40B4-BE49-F238E27FC236}">
                  <a16:creationId xmlns:a16="http://schemas.microsoft.com/office/drawing/2014/main" id="{F0B58877-6BB6-9A63-9947-6E4FF36E877E}"/>
                </a:ext>
              </a:extLst>
            </p:cNvPr>
            <p:cNvSpPr/>
            <p:nvPr/>
          </p:nvSpPr>
          <p:spPr>
            <a:xfrm>
              <a:off x="7674505" y="3188524"/>
              <a:ext cx="274321" cy="274321"/>
            </a:xfrm>
            <a:prstGeom prst="ellipse">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2" name="矩形 121">
              <a:extLst>
                <a:ext uri="{FF2B5EF4-FFF2-40B4-BE49-F238E27FC236}">
                  <a16:creationId xmlns:a16="http://schemas.microsoft.com/office/drawing/2014/main" id="{CBB4365A-A822-C157-D57A-3B3D329D4259}"/>
                </a:ext>
              </a:extLst>
            </p:cNvPr>
            <p:cNvSpPr/>
            <p:nvPr/>
          </p:nvSpPr>
          <p:spPr>
            <a:xfrm>
              <a:off x="8002437" y="3151876"/>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3" name="矩形 122">
              <a:extLst>
                <a:ext uri="{FF2B5EF4-FFF2-40B4-BE49-F238E27FC236}">
                  <a16:creationId xmlns:a16="http://schemas.microsoft.com/office/drawing/2014/main" id="{D7958DF1-CFFA-4B7C-E24A-B90CC6EE5313}"/>
                </a:ext>
              </a:extLst>
            </p:cNvPr>
            <p:cNvSpPr/>
            <p:nvPr/>
          </p:nvSpPr>
          <p:spPr>
            <a:xfrm>
              <a:off x="8002437" y="3267991"/>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4" name="矩形 123">
              <a:extLst>
                <a:ext uri="{FF2B5EF4-FFF2-40B4-BE49-F238E27FC236}">
                  <a16:creationId xmlns:a16="http://schemas.microsoft.com/office/drawing/2014/main" id="{483CD94D-CE5C-35AD-4E59-DAA77157FFB4}"/>
                </a:ext>
              </a:extLst>
            </p:cNvPr>
            <p:cNvSpPr/>
            <p:nvPr/>
          </p:nvSpPr>
          <p:spPr>
            <a:xfrm>
              <a:off x="8002437" y="3035761"/>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5" name="矩形 124">
              <a:extLst>
                <a:ext uri="{FF2B5EF4-FFF2-40B4-BE49-F238E27FC236}">
                  <a16:creationId xmlns:a16="http://schemas.microsoft.com/office/drawing/2014/main" id="{6BFFC9CB-95ED-D40A-DD22-60E3636E80D8}"/>
                </a:ext>
              </a:extLst>
            </p:cNvPr>
            <p:cNvSpPr/>
            <p:nvPr/>
          </p:nvSpPr>
          <p:spPr>
            <a:xfrm>
              <a:off x="8002437" y="3384106"/>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6" name="矩形 125">
              <a:extLst>
                <a:ext uri="{FF2B5EF4-FFF2-40B4-BE49-F238E27FC236}">
                  <a16:creationId xmlns:a16="http://schemas.microsoft.com/office/drawing/2014/main" id="{75D8EEEA-04A1-EB43-AA9B-C13AF5D9BDFF}"/>
                </a:ext>
              </a:extLst>
            </p:cNvPr>
            <p:cNvSpPr/>
            <p:nvPr/>
          </p:nvSpPr>
          <p:spPr>
            <a:xfrm>
              <a:off x="8002437" y="3500221"/>
              <a:ext cx="116115" cy="116115"/>
            </a:xfrm>
            <a:prstGeom prst="rect">
              <a:avLst/>
            </a:prstGeom>
            <a:solidFill>
              <a:srgbClr val="6F6F74">
                <a:lumMod val="5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7" name="椭圆 126">
              <a:extLst>
                <a:ext uri="{FF2B5EF4-FFF2-40B4-BE49-F238E27FC236}">
                  <a16:creationId xmlns:a16="http://schemas.microsoft.com/office/drawing/2014/main" id="{7FB8CC24-CDAB-E579-5772-802E642E3710}"/>
                </a:ext>
              </a:extLst>
            </p:cNvPr>
            <p:cNvSpPr/>
            <p:nvPr/>
          </p:nvSpPr>
          <p:spPr>
            <a:xfrm>
              <a:off x="8639046" y="2055953"/>
              <a:ext cx="274321" cy="274321"/>
            </a:xfrm>
            <a:prstGeom prst="ellipse">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8" name="矩形 127">
              <a:extLst>
                <a:ext uri="{FF2B5EF4-FFF2-40B4-BE49-F238E27FC236}">
                  <a16:creationId xmlns:a16="http://schemas.microsoft.com/office/drawing/2014/main" id="{12DDE1F8-E323-9901-EFF6-17D9A59F618A}"/>
                </a:ext>
              </a:extLst>
            </p:cNvPr>
            <p:cNvSpPr/>
            <p:nvPr/>
          </p:nvSpPr>
          <p:spPr>
            <a:xfrm>
              <a:off x="8966978" y="2019305"/>
              <a:ext cx="116115" cy="116115"/>
            </a:xfrm>
            <a:prstGeom prst="rect">
              <a:avLst/>
            </a:prstGeom>
            <a:solidFill>
              <a:srgbClr val="6F6F74">
                <a:lumMod val="5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79" name="矩形 128">
              <a:extLst>
                <a:ext uri="{FF2B5EF4-FFF2-40B4-BE49-F238E27FC236}">
                  <a16:creationId xmlns:a16="http://schemas.microsoft.com/office/drawing/2014/main" id="{7683F449-F6A4-DC55-7EDD-B38EBDD57E06}"/>
                </a:ext>
              </a:extLst>
            </p:cNvPr>
            <p:cNvSpPr/>
            <p:nvPr/>
          </p:nvSpPr>
          <p:spPr>
            <a:xfrm>
              <a:off x="8966978" y="2135420"/>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0" name="矩形 129">
              <a:extLst>
                <a:ext uri="{FF2B5EF4-FFF2-40B4-BE49-F238E27FC236}">
                  <a16:creationId xmlns:a16="http://schemas.microsoft.com/office/drawing/2014/main" id="{F789DD2E-F7FF-94E9-1502-4E35BB4FDFE5}"/>
                </a:ext>
              </a:extLst>
            </p:cNvPr>
            <p:cNvSpPr/>
            <p:nvPr/>
          </p:nvSpPr>
          <p:spPr>
            <a:xfrm>
              <a:off x="8966978" y="1903190"/>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1" name="矩形 130">
              <a:extLst>
                <a:ext uri="{FF2B5EF4-FFF2-40B4-BE49-F238E27FC236}">
                  <a16:creationId xmlns:a16="http://schemas.microsoft.com/office/drawing/2014/main" id="{B755CE3F-3ABB-801F-2119-7E6EEB2CD85D}"/>
                </a:ext>
              </a:extLst>
            </p:cNvPr>
            <p:cNvSpPr/>
            <p:nvPr/>
          </p:nvSpPr>
          <p:spPr>
            <a:xfrm>
              <a:off x="8966978" y="2251535"/>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2" name="矩形 131">
              <a:extLst>
                <a:ext uri="{FF2B5EF4-FFF2-40B4-BE49-F238E27FC236}">
                  <a16:creationId xmlns:a16="http://schemas.microsoft.com/office/drawing/2014/main" id="{01A16961-083E-6318-7DD9-9DA7B88A0DA2}"/>
                </a:ext>
              </a:extLst>
            </p:cNvPr>
            <p:cNvSpPr/>
            <p:nvPr/>
          </p:nvSpPr>
          <p:spPr>
            <a:xfrm>
              <a:off x="8966978" y="2367650"/>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3" name="椭圆 132">
              <a:extLst>
                <a:ext uri="{FF2B5EF4-FFF2-40B4-BE49-F238E27FC236}">
                  <a16:creationId xmlns:a16="http://schemas.microsoft.com/office/drawing/2014/main" id="{B09631B6-6FEA-71E2-8C80-F5C42ACECA78}"/>
                </a:ext>
              </a:extLst>
            </p:cNvPr>
            <p:cNvSpPr/>
            <p:nvPr/>
          </p:nvSpPr>
          <p:spPr>
            <a:xfrm>
              <a:off x="8692657" y="3012969"/>
              <a:ext cx="274321" cy="274321"/>
            </a:xfrm>
            <a:prstGeom prst="ellipse">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4" name="矩形 133">
              <a:extLst>
                <a:ext uri="{FF2B5EF4-FFF2-40B4-BE49-F238E27FC236}">
                  <a16:creationId xmlns:a16="http://schemas.microsoft.com/office/drawing/2014/main" id="{201C04BB-5CEC-3A46-D884-04AC6B22EF41}"/>
                </a:ext>
              </a:extLst>
            </p:cNvPr>
            <p:cNvSpPr/>
            <p:nvPr/>
          </p:nvSpPr>
          <p:spPr>
            <a:xfrm>
              <a:off x="9020589" y="2976321"/>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5" name="矩形 134">
              <a:extLst>
                <a:ext uri="{FF2B5EF4-FFF2-40B4-BE49-F238E27FC236}">
                  <a16:creationId xmlns:a16="http://schemas.microsoft.com/office/drawing/2014/main" id="{B7FC338B-2F7F-D713-20E1-9F059BCFFFFC}"/>
                </a:ext>
              </a:extLst>
            </p:cNvPr>
            <p:cNvSpPr/>
            <p:nvPr/>
          </p:nvSpPr>
          <p:spPr>
            <a:xfrm>
              <a:off x="9020589" y="3092436"/>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6" name="矩形 135">
              <a:extLst>
                <a:ext uri="{FF2B5EF4-FFF2-40B4-BE49-F238E27FC236}">
                  <a16:creationId xmlns:a16="http://schemas.microsoft.com/office/drawing/2014/main" id="{54F169ED-B158-C704-8C63-F0AD4BAAE7F1}"/>
                </a:ext>
              </a:extLst>
            </p:cNvPr>
            <p:cNvSpPr/>
            <p:nvPr/>
          </p:nvSpPr>
          <p:spPr>
            <a:xfrm>
              <a:off x="9020589" y="2860206"/>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7" name="矩形 136">
              <a:extLst>
                <a:ext uri="{FF2B5EF4-FFF2-40B4-BE49-F238E27FC236}">
                  <a16:creationId xmlns:a16="http://schemas.microsoft.com/office/drawing/2014/main" id="{69F16A14-C6E5-A6F5-1BFE-9D21A2864BAC}"/>
                </a:ext>
              </a:extLst>
            </p:cNvPr>
            <p:cNvSpPr/>
            <p:nvPr/>
          </p:nvSpPr>
          <p:spPr>
            <a:xfrm>
              <a:off x="9020589" y="3208551"/>
              <a:ext cx="116115" cy="116115"/>
            </a:xfrm>
            <a:prstGeom prst="rect">
              <a:avLst/>
            </a:prstGeom>
            <a:solidFill>
              <a:srgbClr val="6F6F74">
                <a:lumMod val="40000"/>
                <a:lumOff val="6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8" name="矩形 137">
              <a:extLst>
                <a:ext uri="{FF2B5EF4-FFF2-40B4-BE49-F238E27FC236}">
                  <a16:creationId xmlns:a16="http://schemas.microsoft.com/office/drawing/2014/main" id="{90D30EC1-6CF0-AD2E-0D20-7C9B3DF0AE62}"/>
                </a:ext>
              </a:extLst>
            </p:cNvPr>
            <p:cNvSpPr/>
            <p:nvPr/>
          </p:nvSpPr>
          <p:spPr>
            <a:xfrm>
              <a:off x="9020589" y="3324666"/>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89" name="椭圆 138">
              <a:extLst>
                <a:ext uri="{FF2B5EF4-FFF2-40B4-BE49-F238E27FC236}">
                  <a16:creationId xmlns:a16="http://schemas.microsoft.com/office/drawing/2014/main" id="{C1794541-F0E0-0BC2-9179-E38496D1D393}"/>
                </a:ext>
              </a:extLst>
            </p:cNvPr>
            <p:cNvSpPr/>
            <p:nvPr/>
          </p:nvSpPr>
          <p:spPr>
            <a:xfrm>
              <a:off x="6569822" y="3466986"/>
              <a:ext cx="274321" cy="274321"/>
            </a:xfrm>
            <a:prstGeom prst="ellipse">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90" name="矩形 139">
              <a:extLst>
                <a:ext uri="{FF2B5EF4-FFF2-40B4-BE49-F238E27FC236}">
                  <a16:creationId xmlns:a16="http://schemas.microsoft.com/office/drawing/2014/main" id="{326E24DF-3213-3D27-07AB-6A05BEFFA01C}"/>
                </a:ext>
              </a:extLst>
            </p:cNvPr>
            <p:cNvSpPr/>
            <p:nvPr/>
          </p:nvSpPr>
          <p:spPr>
            <a:xfrm>
              <a:off x="6897754" y="3430338"/>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91" name="矩形 140">
              <a:extLst>
                <a:ext uri="{FF2B5EF4-FFF2-40B4-BE49-F238E27FC236}">
                  <a16:creationId xmlns:a16="http://schemas.microsoft.com/office/drawing/2014/main" id="{8C7F5947-E655-48FE-4C2B-70EF1801363D}"/>
                </a:ext>
              </a:extLst>
            </p:cNvPr>
            <p:cNvSpPr/>
            <p:nvPr/>
          </p:nvSpPr>
          <p:spPr>
            <a:xfrm>
              <a:off x="6897754" y="3546453"/>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92" name="矩形 141">
              <a:extLst>
                <a:ext uri="{FF2B5EF4-FFF2-40B4-BE49-F238E27FC236}">
                  <a16:creationId xmlns:a16="http://schemas.microsoft.com/office/drawing/2014/main" id="{035435DD-1BC0-E77F-8C48-262429C16A9F}"/>
                </a:ext>
              </a:extLst>
            </p:cNvPr>
            <p:cNvSpPr/>
            <p:nvPr/>
          </p:nvSpPr>
          <p:spPr>
            <a:xfrm>
              <a:off x="6897754" y="3314223"/>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93" name="矩形 142">
              <a:extLst>
                <a:ext uri="{FF2B5EF4-FFF2-40B4-BE49-F238E27FC236}">
                  <a16:creationId xmlns:a16="http://schemas.microsoft.com/office/drawing/2014/main" id="{A1CE1F34-5AF2-BF3E-9695-FC5E303FE691}"/>
                </a:ext>
              </a:extLst>
            </p:cNvPr>
            <p:cNvSpPr/>
            <p:nvPr/>
          </p:nvSpPr>
          <p:spPr>
            <a:xfrm>
              <a:off x="6897754" y="3662568"/>
              <a:ext cx="116115" cy="116115"/>
            </a:xfrm>
            <a:prstGeom prst="rect">
              <a:avLst/>
            </a:prstGeom>
            <a:solidFill>
              <a:srgbClr val="6F6F74">
                <a:lumMod val="40000"/>
                <a:lumOff val="6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394" name="矩形 143">
              <a:extLst>
                <a:ext uri="{FF2B5EF4-FFF2-40B4-BE49-F238E27FC236}">
                  <a16:creationId xmlns:a16="http://schemas.microsoft.com/office/drawing/2014/main" id="{7C8E373E-AEA7-31FA-4147-648526948057}"/>
                </a:ext>
              </a:extLst>
            </p:cNvPr>
            <p:cNvSpPr/>
            <p:nvPr/>
          </p:nvSpPr>
          <p:spPr>
            <a:xfrm>
              <a:off x="6897754" y="3778683"/>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cxnSp>
          <p:nvCxnSpPr>
            <p:cNvPr id="395" name="直接连接符 150">
              <a:extLst>
                <a:ext uri="{FF2B5EF4-FFF2-40B4-BE49-F238E27FC236}">
                  <a16:creationId xmlns:a16="http://schemas.microsoft.com/office/drawing/2014/main" id="{E7FFE757-D07A-1A2D-BDF1-3AB16086C446}"/>
                </a:ext>
              </a:extLst>
            </p:cNvPr>
            <p:cNvCxnSpPr>
              <a:stCxn id="403" idx="4"/>
              <a:endCxn id="433" idx="0"/>
            </p:cNvCxnSpPr>
            <p:nvPr/>
          </p:nvCxnSpPr>
          <p:spPr>
            <a:xfrm>
              <a:off x="10205840" y="2589466"/>
              <a:ext cx="84092" cy="601867"/>
            </a:xfrm>
            <a:prstGeom prst="line">
              <a:avLst/>
            </a:prstGeom>
            <a:noFill/>
            <a:ln w="19050" cap="flat" cmpd="sng" algn="ctr">
              <a:solidFill>
                <a:srgbClr val="6F6F74"/>
              </a:solidFill>
              <a:prstDash val="solid"/>
            </a:ln>
            <a:effectLst/>
          </p:spPr>
        </p:cxnSp>
        <p:cxnSp>
          <p:nvCxnSpPr>
            <p:cNvPr id="396" name="直接连接符 151">
              <a:extLst>
                <a:ext uri="{FF2B5EF4-FFF2-40B4-BE49-F238E27FC236}">
                  <a16:creationId xmlns:a16="http://schemas.microsoft.com/office/drawing/2014/main" id="{348ACD0D-2D2F-AF28-2168-041A2666B58C}"/>
                </a:ext>
              </a:extLst>
            </p:cNvPr>
            <p:cNvCxnSpPr>
              <a:cxnSpLocks/>
              <a:stCxn id="433" idx="6"/>
              <a:endCxn id="415" idx="2"/>
            </p:cNvCxnSpPr>
            <p:nvPr/>
          </p:nvCxnSpPr>
          <p:spPr>
            <a:xfrm flipV="1">
              <a:off x="10427092" y="3121145"/>
              <a:ext cx="627135" cy="207349"/>
            </a:xfrm>
            <a:prstGeom prst="line">
              <a:avLst/>
            </a:prstGeom>
            <a:noFill/>
            <a:ln w="19050" cap="flat" cmpd="sng" algn="ctr">
              <a:solidFill>
                <a:srgbClr val="6F6F74"/>
              </a:solidFill>
              <a:prstDash val="solid"/>
            </a:ln>
            <a:effectLst/>
          </p:spPr>
        </p:cxnSp>
        <p:cxnSp>
          <p:nvCxnSpPr>
            <p:cNvPr id="397" name="直接连接符 152">
              <a:extLst>
                <a:ext uri="{FF2B5EF4-FFF2-40B4-BE49-F238E27FC236}">
                  <a16:creationId xmlns:a16="http://schemas.microsoft.com/office/drawing/2014/main" id="{C8FF3BFD-C261-758B-E90C-F0EBADB9272B}"/>
                </a:ext>
              </a:extLst>
            </p:cNvPr>
            <p:cNvCxnSpPr>
              <a:stCxn id="403" idx="5"/>
              <a:endCxn id="415" idx="1"/>
            </p:cNvCxnSpPr>
            <p:nvPr/>
          </p:nvCxnSpPr>
          <p:spPr>
            <a:xfrm>
              <a:off x="10302827" y="2549293"/>
              <a:ext cx="791573" cy="474864"/>
            </a:xfrm>
            <a:prstGeom prst="line">
              <a:avLst/>
            </a:prstGeom>
            <a:noFill/>
            <a:ln w="19050" cap="flat" cmpd="sng" algn="ctr">
              <a:solidFill>
                <a:srgbClr val="6F6F74"/>
              </a:solidFill>
              <a:prstDash val="solid"/>
            </a:ln>
            <a:effectLst/>
          </p:spPr>
        </p:cxnSp>
        <p:cxnSp>
          <p:nvCxnSpPr>
            <p:cNvPr id="398" name="直接连接符 153">
              <a:extLst>
                <a:ext uri="{FF2B5EF4-FFF2-40B4-BE49-F238E27FC236}">
                  <a16:creationId xmlns:a16="http://schemas.microsoft.com/office/drawing/2014/main" id="{AAB2F993-636A-F0F6-1E8B-0862260548A3}"/>
                </a:ext>
              </a:extLst>
            </p:cNvPr>
            <p:cNvCxnSpPr>
              <a:stCxn id="403" idx="7"/>
              <a:endCxn id="409" idx="2"/>
            </p:cNvCxnSpPr>
            <p:nvPr/>
          </p:nvCxnSpPr>
          <p:spPr>
            <a:xfrm flipV="1">
              <a:off x="10302827" y="2025222"/>
              <a:ext cx="614240" cy="330096"/>
            </a:xfrm>
            <a:prstGeom prst="line">
              <a:avLst/>
            </a:prstGeom>
            <a:noFill/>
            <a:ln w="19050" cap="flat" cmpd="sng" algn="ctr">
              <a:solidFill>
                <a:srgbClr val="6F6F74"/>
              </a:solidFill>
              <a:prstDash val="solid"/>
            </a:ln>
            <a:effectLst/>
          </p:spPr>
        </p:cxnSp>
        <p:cxnSp>
          <p:nvCxnSpPr>
            <p:cNvPr id="399" name="直接连接符 154">
              <a:extLst>
                <a:ext uri="{FF2B5EF4-FFF2-40B4-BE49-F238E27FC236}">
                  <a16:creationId xmlns:a16="http://schemas.microsoft.com/office/drawing/2014/main" id="{64172DCC-B30F-E386-7398-923FFFFE6E2C}"/>
                </a:ext>
              </a:extLst>
            </p:cNvPr>
            <p:cNvCxnSpPr>
              <a:stCxn id="409" idx="6"/>
              <a:endCxn id="421" idx="2"/>
            </p:cNvCxnSpPr>
            <p:nvPr/>
          </p:nvCxnSpPr>
          <p:spPr>
            <a:xfrm>
              <a:off x="11191388" y="2025222"/>
              <a:ext cx="675290" cy="190342"/>
            </a:xfrm>
            <a:prstGeom prst="line">
              <a:avLst/>
            </a:prstGeom>
            <a:noFill/>
            <a:ln w="19050" cap="flat" cmpd="sng" algn="ctr">
              <a:solidFill>
                <a:srgbClr val="6F6F74"/>
              </a:solidFill>
              <a:prstDash val="solid"/>
            </a:ln>
            <a:effectLst/>
          </p:spPr>
        </p:cxnSp>
        <p:cxnSp>
          <p:nvCxnSpPr>
            <p:cNvPr id="400" name="直接连接符 155">
              <a:extLst>
                <a:ext uri="{FF2B5EF4-FFF2-40B4-BE49-F238E27FC236}">
                  <a16:creationId xmlns:a16="http://schemas.microsoft.com/office/drawing/2014/main" id="{2DFB48FC-375C-D5AC-B5F8-A2F929D0710E}"/>
                </a:ext>
              </a:extLst>
            </p:cNvPr>
            <p:cNvCxnSpPr>
              <a:stCxn id="415" idx="0"/>
              <a:endCxn id="409" idx="4"/>
            </p:cNvCxnSpPr>
            <p:nvPr/>
          </p:nvCxnSpPr>
          <p:spPr>
            <a:xfrm flipH="1" flipV="1">
              <a:off x="11054228" y="2162382"/>
              <a:ext cx="137160" cy="821602"/>
            </a:xfrm>
            <a:prstGeom prst="line">
              <a:avLst/>
            </a:prstGeom>
            <a:noFill/>
            <a:ln w="19050" cap="flat" cmpd="sng" algn="ctr">
              <a:solidFill>
                <a:srgbClr val="6F6F74"/>
              </a:solidFill>
              <a:prstDash val="solid"/>
            </a:ln>
            <a:effectLst/>
          </p:spPr>
        </p:cxnSp>
        <p:cxnSp>
          <p:nvCxnSpPr>
            <p:cNvPr id="401" name="直接连接符 156">
              <a:extLst>
                <a:ext uri="{FF2B5EF4-FFF2-40B4-BE49-F238E27FC236}">
                  <a16:creationId xmlns:a16="http://schemas.microsoft.com/office/drawing/2014/main" id="{9EF724A3-63B7-9D4C-8958-16FD463F3A87}"/>
                </a:ext>
              </a:extLst>
            </p:cNvPr>
            <p:cNvCxnSpPr>
              <a:cxnSpLocks/>
              <a:stCxn id="415" idx="6"/>
              <a:endCxn id="427" idx="2"/>
            </p:cNvCxnSpPr>
            <p:nvPr/>
          </p:nvCxnSpPr>
          <p:spPr>
            <a:xfrm flipV="1">
              <a:off x="11328548" y="3091278"/>
              <a:ext cx="764295" cy="29867"/>
            </a:xfrm>
            <a:prstGeom prst="line">
              <a:avLst/>
            </a:prstGeom>
            <a:noFill/>
            <a:ln w="19050" cap="flat" cmpd="sng" algn="ctr">
              <a:solidFill>
                <a:srgbClr val="6F6F74"/>
              </a:solidFill>
              <a:prstDash val="solid"/>
            </a:ln>
            <a:effectLst/>
          </p:spPr>
        </p:cxnSp>
        <p:cxnSp>
          <p:nvCxnSpPr>
            <p:cNvPr id="402" name="直接连接符 157">
              <a:extLst>
                <a:ext uri="{FF2B5EF4-FFF2-40B4-BE49-F238E27FC236}">
                  <a16:creationId xmlns:a16="http://schemas.microsoft.com/office/drawing/2014/main" id="{C062DE51-73D8-A4EB-0ABE-34B2B1AC08D8}"/>
                </a:ext>
              </a:extLst>
            </p:cNvPr>
            <p:cNvCxnSpPr>
              <a:stCxn id="427" idx="0"/>
              <a:endCxn id="421" idx="4"/>
            </p:cNvCxnSpPr>
            <p:nvPr/>
          </p:nvCxnSpPr>
          <p:spPr>
            <a:xfrm flipH="1" flipV="1">
              <a:off x="12003839" y="2352724"/>
              <a:ext cx="226165" cy="601393"/>
            </a:xfrm>
            <a:prstGeom prst="line">
              <a:avLst/>
            </a:prstGeom>
            <a:noFill/>
            <a:ln w="19050" cap="flat" cmpd="sng" algn="ctr">
              <a:solidFill>
                <a:srgbClr val="6F6F74"/>
              </a:solidFill>
              <a:prstDash val="solid"/>
            </a:ln>
            <a:effectLst/>
          </p:spPr>
        </p:cxnSp>
        <p:sp>
          <p:nvSpPr>
            <p:cNvPr id="403" name="椭圆 158">
              <a:extLst>
                <a:ext uri="{FF2B5EF4-FFF2-40B4-BE49-F238E27FC236}">
                  <a16:creationId xmlns:a16="http://schemas.microsoft.com/office/drawing/2014/main" id="{0053561A-C55D-38BC-B1BB-07E8254D45C4}"/>
                </a:ext>
              </a:extLst>
            </p:cNvPr>
            <p:cNvSpPr/>
            <p:nvPr/>
          </p:nvSpPr>
          <p:spPr>
            <a:xfrm>
              <a:off x="10068679" y="2315145"/>
              <a:ext cx="274321" cy="274321"/>
            </a:xfrm>
            <a:prstGeom prst="ellipse">
              <a:avLst/>
            </a:prstGeom>
            <a:solidFill>
              <a:srgbClr val="6F6F74"/>
            </a:solidFill>
            <a:ln w="13970" cap="flat" cmpd="sng" algn="ctr">
              <a:solidFill>
                <a:srgbClr val="6F6F74">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04" name="矩形 159">
              <a:extLst>
                <a:ext uri="{FF2B5EF4-FFF2-40B4-BE49-F238E27FC236}">
                  <a16:creationId xmlns:a16="http://schemas.microsoft.com/office/drawing/2014/main" id="{D4773EC8-4543-9521-999C-C9C4BF3F1FE3}"/>
                </a:ext>
              </a:extLst>
            </p:cNvPr>
            <p:cNvSpPr/>
            <p:nvPr/>
          </p:nvSpPr>
          <p:spPr>
            <a:xfrm>
              <a:off x="10396611" y="2278497"/>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05" name="矩形 160">
              <a:extLst>
                <a:ext uri="{FF2B5EF4-FFF2-40B4-BE49-F238E27FC236}">
                  <a16:creationId xmlns:a16="http://schemas.microsoft.com/office/drawing/2014/main" id="{D923BAAE-1FAC-6A84-727D-E1CA84BFB225}"/>
                </a:ext>
              </a:extLst>
            </p:cNvPr>
            <p:cNvSpPr/>
            <p:nvPr/>
          </p:nvSpPr>
          <p:spPr>
            <a:xfrm>
              <a:off x="10396611" y="2394612"/>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06" name="矩形 161">
              <a:extLst>
                <a:ext uri="{FF2B5EF4-FFF2-40B4-BE49-F238E27FC236}">
                  <a16:creationId xmlns:a16="http://schemas.microsoft.com/office/drawing/2014/main" id="{5CC37608-E994-72D1-E026-72324C51EA9F}"/>
                </a:ext>
              </a:extLst>
            </p:cNvPr>
            <p:cNvSpPr/>
            <p:nvPr/>
          </p:nvSpPr>
          <p:spPr>
            <a:xfrm>
              <a:off x="10396611" y="2162382"/>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07" name="矩形 162">
              <a:extLst>
                <a:ext uri="{FF2B5EF4-FFF2-40B4-BE49-F238E27FC236}">
                  <a16:creationId xmlns:a16="http://schemas.microsoft.com/office/drawing/2014/main" id="{171FD095-1F29-CE4B-8AD9-902D79A5130C}"/>
                </a:ext>
              </a:extLst>
            </p:cNvPr>
            <p:cNvSpPr/>
            <p:nvPr/>
          </p:nvSpPr>
          <p:spPr>
            <a:xfrm>
              <a:off x="10396611" y="2510727"/>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08" name="矩形 163">
              <a:extLst>
                <a:ext uri="{FF2B5EF4-FFF2-40B4-BE49-F238E27FC236}">
                  <a16:creationId xmlns:a16="http://schemas.microsoft.com/office/drawing/2014/main" id="{601E08ED-4DAB-E0B1-3247-F712F54637A7}"/>
                </a:ext>
              </a:extLst>
            </p:cNvPr>
            <p:cNvSpPr/>
            <p:nvPr/>
          </p:nvSpPr>
          <p:spPr>
            <a:xfrm>
              <a:off x="10396611" y="2626842"/>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09" name="椭圆 164">
              <a:extLst>
                <a:ext uri="{FF2B5EF4-FFF2-40B4-BE49-F238E27FC236}">
                  <a16:creationId xmlns:a16="http://schemas.microsoft.com/office/drawing/2014/main" id="{9B2D6E0E-3D35-53E1-1C20-5F857D1362A4}"/>
                </a:ext>
              </a:extLst>
            </p:cNvPr>
            <p:cNvSpPr/>
            <p:nvPr/>
          </p:nvSpPr>
          <p:spPr>
            <a:xfrm>
              <a:off x="10917067" y="1888061"/>
              <a:ext cx="274321" cy="274321"/>
            </a:xfrm>
            <a:prstGeom prst="ellipse">
              <a:avLst/>
            </a:prstGeom>
            <a:solidFill>
              <a:srgbClr val="6F6F74"/>
            </a:solidFill>
            <a:ln w="13970" cap="flat" cmpd="sng" algn="ctr">
              <a:solidFill>
                <a:srgbClr val="6F6F74">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0" name="矩形 165">
              <a:extLst>
                <a:ext uri="{FF2B5EF4-FFF2-40B4-BE49-F238E27FC236}">
                  <a16:creationId xmlns:a16="http://schemas.microsoft.com/office/drawing/2014/main" id="{C9609215-92DA-DE40-A762-894B18A11B68}"/>
                </a:ext>
              </a:extLst>
            </p:cNvPr>
            <p:cNvSpPr/>
            <p:nvPr/>
          </p:nvSpPr>
          <p:spPr>
            <a:xfrm>
              <a:off x="11244999" y="1851413"/>
              <a:ext cx="116115" cy="116115"/>
            </a:xfrm>
            <a:prstGeom prst="rect">
              <a:avLst/>
            </a:prstGeom>
            <a:solidFill>
              <a:srgbClr val="6F6F74">
                <a:lumMod val="5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1" name="矩形 166">
              <a:extLst>
                <a:ext uri="{FF2B5EF4-FFF2-40B4-BE49-F238E27FC236}">
                  <a16:creationId xmlns:a16="http://schemas.microsoft.com/office/drawing/2014/main" id="{FAFF9942-D7FC-ABF9-91D2-DFAF40DD7B06}"/>
                </a:ext>
              </a:extLst>
            </p:cNvPr>
            <p:cNvSpPr/>
            <p:nvPr/>
          </p:nvSpPr>
          <p:spPr>
            <a:xfrm>
              <a:off x="11244999" y="1967528"/>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2" name="矩形 167">
              <a:extLst>
                <a:ext uri="{FF2B5EF4-FFF2-40B4-BE49-F238E27FC236}">
                  <a16:creationId xmlns:a16="http://schemas.microsoft.com/office/drawing/2014/main" id="{B4F3DD3A-7BF4-7980-6C56-0EFB1FB90B7A}"/>
                </a:ext>
              </a:extLst>
            </p:cNvPr>
            <p:cNvSpPr/>
            <p:nvPr/>
          </p:nvSpPr>
          <p:spPr>
            <a:xfrm>
              <a:off x="11244999" y="1735298"/>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3" name="矩形 168">
              <a:extLst>
                <a:ext uri="{FF2B5EF4-FFF2-40B4-BE49-F238E27FC236}">
                  <a16:creationId xmlns:a16="http://schemas.microsoft.com/office/drawing/2014/main" id="{FF52BD45-44C9-B57E-760F-9612E8272AFF}"/>
                </a:ext>
              </a:extLst>
            </p:cNvPr>
            <p:cNvSpPr/>
            <p:nvPr/>
          </p:nvSpPr>
          <p:spPr>
            <a:xfrm>
              <a:off x="11244999" y="2083643"/>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4" name="矩形 169">
              <a:extLst>
                <a:ext uri="{FF2B5EF4-FFF2-40B4-BE49-F238E27FC236}">
                  <a16:creationId xmlns:a16="http://schemas.microsoft.com/office/drawing/2014/main" id="{8E750F0C-821A-ACF3-0AFF-25FB4062B96F}"/>
                </a:ext>
              </a:extLst>
            </p:cNvPr>
            <p:cNvSpPr/>
            <p:nvPr/>
          </p:nvSpPr>
          <p:spPr>
            <a:xfrm>
              <a:off x="11244999" y="2199758"/>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5" name="椭圆 170">
              <a:extLst>
                <a:ext uri="{FF2B5EF4-FFF2-40B4-BE49-F238E27FC236}">
                  <a16:creationId xmlns:a16="http://schemas.microsoft.com/office/drawing/2014/main" id="{1389C929-A014-F9FB-85BB-ED93DE78C3BB}"/>
                </a:ext>
              </a:extLst>
            </p:cNvPr>
            <p:cNvSpPr/>
            <p:nvPr/>
          </p:nvSpPr>
          <p:spPr>
            <a:xfrm>
              <a:off x="11054227" y="2983984"/>
              <a:ext cx="274321" cy="274321"/>
            </a:xfrm>
            <a:prstGeom prst="ellipse">
              <a:avLst/>
            </a:prstGeom>
            <a:solidFill>
              <a:srgbClr val="6F6F74"/>
            </a:solidFill>
            <a:ln w="13970" cap="flat" cmpd="sng" algn="ctr">
              <a:solidFill>
                <a:srgbClr val="6F6F74">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6" name="矩形 171">
              <a:extLst>
                <a:ext uri="{FF2B5EF4-FFF2-40B4-BE49-F238E27FC236}">
                  <a16:creationId xmlns:a16="http://schemas.microsoft.com/office/drawing/2014/main" id="{FF0FBC33-39B9-DBEF-34F3-99116B2B4835}"/>
                </a:ext>
              </a:extLst>
            </p:cNvPr>
            <p:cNvSpPr/>
            <p:nvPr/>
          </p:nvSpPr>
          <p:spPr>
            <a:xfrm>
              <a:off x="11382159" y="2947336"/>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7" name="矩形 172">
              <a:extLst>
                <a:ext uri="{FF2B5EF4-FFF2-40B4-BE49-F238E27FC236}">
                  <a16:creationId xmlns:a16="http://schemas.microsoft.com/office/drawing/2014/main" id="{FFEAC8D5-BA32-F22D-1B09-9232CCE18F15}"/>
                </a:ext>
              </a:extLst>
            </p:cNvPr>
            <p:cNvSpPr/>
            <p:nvPr/>
          </p:nvSpPr>
          <p:spPr>
            <a:xfrm>
              <a:off x="11382159" y="3063451"/>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8" name="矩形 173">
              <a:extLst>
                <a:ext uri="{FF2B5EF4-FFF2-40B4-BE49-F238E27FC236}">
                  <a16:creationId xmlns:a16="http://schemas.microsoft.com/office/drawing/2014/main" id="{52644F64-FB35-90E4-504F-4887A1E74836}"/>
                </a:ext>
              </a:extLst>
            </p:cNvPr>
            <p:cNvSpPr/>
            <p:nvPr/>
          </p:nvSpPr>
          <p:spPr>
            <a:xfrm>
              <a:off x="11382159" y="2831221"/>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19" name="矩形 174">
              <a:extLst>
                <a:ext uri="{FF2B5EF4-FFF2-40B4-BE49-F238E27FC236}">
                  <a16:creationId xmlns:a16="http://schemas.microsoft.com/office/drawing/2014/main" id="{A83257D5-F272-0AE1-14AC-504BF6DE2119}"/>
                </a:ext>
              </a:extLst>
            </p:cNvPr>
            <p:cNvSpPr/>
            <p:nvPr/>
          </p:nvSpPr>
          <p:spPr>
            <a:xfrm>
              <a:off x="11382159" y="3179566"/>
              <a:ext cx="116115" cy="116115"/>
            </a:xfrm>
            <a:prstGeom prst="rect">
              <a:avLst/>
            </a:prstGeom>
            <a:solidFill>
              <a:srgbClr val="FFFFFF"/>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0" name="矩形 175">
              <a:extLst>
                <a:ext uri="{FF2B5EF4-FFF2-40B4-BE49-F238E27FC236}">
                  <a16:creationId xmlns:a16="http://schemas.microsoft.com/office/drawing/2014/main" id="{CC3E63CC-EECD-CE16-6ADD-186DF3FA8DDB}"/>
                </a:ext>
              </a:extLst>
            </p:cNvPr>
            <p:cNvSpPr/>
            <p:nvPr/>
          </p:nvSpPr>
          <p:spPr>
            <a:xfrm>
              <a:off x="11382159" y="3295681"/>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1" name="椭圆 176">
              <a:extLst>
                <a:ext uri="{FF2B5EF4-FFF2-40B4-BE49-F238E27FC236}">
                  <a16:creationId xmlns:a16="http://schemas.microsoft.com/office/drawing/2014/main" id="{B0D933C4-4B11-9F1C-A0D5-06F96C8AAC71}"/>
                </a:ext>
              </a:extLst>
            </p:cNvPr>
            <p:cNvSpPr/>
            <p:nvPr/>
          </p:nvSpPr>
          <p:spPr>
            <a:xfrm>
              <a:off x="11866678" y="2078403"/>
              <a:ext cx="274321" cy="274321"/>
            </a:xfrm>
            <a:prstGeom prst="ellipse">
              <a:avLst/>
            </a:prstGeom>
            <a:solidFill>
              <a:srgbClr val="6F6F74"/>
            </a:solidFill>
            <a:ln w="13970" cap="flat" cmpd="sng" algn="ctr">
              <a:solidFill>
                <a:srgbClr val="6F6F74">
                  <a:shade val="50000"/>
                </a:srgbClr>
              </a:solidFill>
              <a:prstDash val="solid"/>
            </a:ln>
            <a:effectLst/>
          </p:spPr>
          <p:txBody>
            <a:bodyPr lIns="0" r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2" name="矩形 177">
              <a:extLst>
                <a:ext uri="{FF2B5EF4-FFF2-40B4-BE49-F238E27FC236}">
                  <a16:creationId xmlns:a16="http://schemas.microsoft.com/office/drawing/2014/main" id="{DD482931-7693-71CF-1C20-F321714DFA53}"/>
                </a:ext>
              </a:extLst>
            </p:cNvPr>
            <p:cNvSpPr/>
            <p:nvPr/>
          </p:nvSpPr>
          <p:spPr>
            <a:xfrm>
              <a:off x="12194610" y="2041755"/>
              <a:ext cx="116115" cy="116115"/>
            </a:xfrm>
            <a:prstGeom prst="rect">
              <a:avLst/>
            </a:prstGeom>
            <a:solidFill>
              <a:srgbClr val="FFFFFF"/>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3" name="矩形 178">
              <a:extLst>
                <a:ext uri="{FF2B5EF4-FFF2-40B4-BE49-F238E27FC236}">
                  <a16:creationId xmlns:a16="http://schemas.microsoft.com/office/drawing/2014/main" id="{0B0F8543-8A16-8B25-07BC-AA5D3FB19722}"/>
                </a:ext>
              </a:extLst>
            </p:cNvPr>
            <p:cNvSpPr/>
            <p:nvPr/>
          </p:nvSpPr>
          <p:spPr>
            <a:xfrm>
              <a:off x="12194610" y="2157870"/>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4" name="矩形 179">
              <a:extLst>
                <a:ext uri="{FF2B5EF4-FFF2-40B4-BE49-F238E27FC236}">
                  <a16:creationId xmlns:a16="http://schemas.microsoft.com/office/drawing/2014/main" id="{650A4ECF-7623-1135-1E83-78C4A34F2C9B}"/>
                </a:ext>
              </a:extLst>
            </p:cNvPr>
            <p:cNvSpPr/>
            <p:nvPr/>
          </p:nvSpPr>
          <p:spPr>
            <a:xfrm>
              <a:off x="12194610" y="1925640"/>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5" name="矩形 180">
              <a:extLst>
                <a:ext uri="{FF2B5EF4-FFF2-40B4-BE49-F238E27FC236}">
                  <a16:creationId xmlns:a16="http://schemas.microsoft.com/office/drawing/2014/main" id="{4B287BA2-0A35-0DB8-89AE-5B567B657490}"/>
                </a:ext>
              </a:extLst>
            </p:cNvPr>
            <p:cNvSpPr/>
            <p:nvPr/>
          </p:nvSpPr>
          <p:spPr>
            <a:xfrm>
              <a:off x="12194610" y="2273985"/>
              <a:ext cx="116115" cy="116115"/>
            </a:xfrm>
            <a:prstGeom prst="rect">
              <a:avLst/>
            </a:prstGeom>
            <a:solidFill>
              <a:srgbClr val="6F6F74">
                <a:lumMod val="75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6" name="矩形 181">
              <a:extLst>
                <a:ext uri="{FF2B5EF4-FFF2-40B4-BE49-F238E27FC236}">
                  <a16:creationId xmlns:a16="http://schemas.microsoft.com/office/drawing/2014/main" id="{E0499A46-DBFF-5505-6B78-024D752EED5D}"/>
                </a:ext>
              </a:extLst>
            </p:cNvPr>
            <p:cNvSpPr/>
            <p:nvPr/>
          </p:nvSpPr>
          <p:spPr>
            <a:xfrm>
              <a:off x="12194610" y="2390100"/>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7" name="椭圆 182">
              <a:extLst>
                <a:ext uri="{FF2B5EF4-FFF2-40B4-BE49-F238E27FC236}">
                  <a16:creationId xmlns:a16="http://schemas.microsoft.com/office/drawing/2014/main" id="{07D1CA02-08B1-2051-1F2C-B5E4AEFF296F}"/>
                </a:ext>
              </a:extLst>
            </p:cNvPr>
            <p:cNvSpPr/>
            <p:nvPr/>
          </p:nvSpPr>
          <p:spPr>
            <a:xfrm>
              <a:off x="12092843" y="2954117"/>
              <a:ext cx="274321" cy="274321"/>
            </a:xfrm>
            <a:prstGeom prst="ellipse">
              <a:avLst/>
            </a:prstGeom>
            <a:solidFill>
              <a:srgbClr val="6F6F74"/>
            </a:solidFill>
            <a:ln w="13970" cap="flat" cmpd="sng" algn="ctr">
              <a:solidFill>
                <a:srgbClr val="6F6F74">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8" name="矩形 183">
              <a:extLst>
                <a:ext uri="{FF2B5EF4-FFF2-40B4-BE49-F238E27FC236}">
                  <a16:creationId xmlns:a16="http://schemas.microsoft.com/office/drawing/2014/main" id="{803662B7-48DD-45CD-EA2C-06602DDCD0FE}"/>
                </a:ext>
              </a:extLst>
            </p:cNvPr>
            <p:cNvSpPr/>
            <p:nvPr/>
          </p:nvSpPr>
          <p:spPr>
            <a:xfrm>
              <a:off x="12420775" y="2917469"/>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29" name="矩形 184">
              <a:extLst>
                <a:ext uri="{FF2B5EF4-FFF2-40B4-BE49-F238E27FC236}">
                  <a16:creationId xmlns:a16="http://schemas.microsoft.com/office/drawing/2014/main" id="{A4717B89-B555-440C-370B-BD32EBCC53AB}"/>
                </a:ext>
              </a:extLst>
            </p:cNvPr>
            <p:cNvSpPr/>
            <p:nvPr/>
          </p:nvSpPr>
          <p:spPr>
            <a:xfrm>
              <a:off x="12420775" y="3033584"/>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0" name="矩形 185">
              <a:extLst>
                <a:ext uri="{FF2B5EF4-FFF2-40B4-BE49-F238E27FC236}">
                  <a16:creationId xmlns:a16="http://schemas.microsoft.com/office/drawing/2014/main" id="{271CAED1-FB18-F8C3-67C9-E94BC0639C46}"/>
                </a:ext>
              </a:extLst>
            </p:cNvPr>
            <p:cNvSpPr/>
            <p:nvPr/>
          </p:nvSpPr>
          <p:spPr>
            <a:xfrm>
              <a:off x="12420775" y="2801354"/>
              <a:ext cx="116115" cy="116115"/>
            </a:xfrm>
            <a:prstGeom prst="rect">
              <a:avLst/>
            </a:prstGeom>
            <a:solidFill>
              <a:srgbClr val="6F6F74">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1" name="矩形 186">
              <a:extLst>
                <a:ext uri="{FF2B5EF4-FFF2-40B4-BE49-F238E27FC236}">
                  <a16:creationId xmlns:a16="http://schemas.microsoft.com/office/drawing/2014/main" id="{9F077689-7686-1308-149B-5537A119E07B}"/>
                </a:ext>
              </a:extLst>
            </p:cNvPr>
            <p:cNvSpPr/>
            <p:nvPr/>
          </p:nvSpPr>
          <p:spPr>
            <a:xfrm>
              <a:off x="12420775" y="3149699"/>
              <a:ext cx="116115" cy="116115"/>
            </a:xfrm>
            <a:prstGeom prst="rect">
              <a:avLst/>
            </a:prstGeom>
            <a:solidFill>
              <a:srgbClr val="FFFFFF"/>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2" name="矩形 187">
              <a:extLst>
                <a:ext uri="{FF2B5EF4-FFF2-40B4-BE49-F238E27FC236}">
                  <a16:creationId xmlns:a16="http://schemas.microsoft.com/office/drawing/2014/main" id="{AB397794-582D-386C-6A46-5D2221CF9DCE}"/>
                </a:ext>
              </a:extLst>
            </p:cNvPr>
            <p:cNvSpPr/>
            <p:nvPr/>
          </p:nvSpPr>
          <p:spPr>
            <a:xfrm>
              <a:off x="12420775" y="3265814"/>
              <a:ext cx="116115" cy="116115"/>
            </a:xfrm>
            <a:prstGeom prst="rect">
              <a:avLst/>
            </a:prstGeom>
            <a:solidFill>
              <a:srgbClr val="6F6F74">
                <a:lumMod val="5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3" name="椭圆 188">
              <a:extLst>
                <a:ext uri="{FF2B5EF4-FFF2-40B4-BE49-F238E27FC236}">
                  <a16:creationId xmlns:a16="http://schemas.microsoft.com/office/drawing/2014/main" id="{1B3CF38B-19FC-A053-8678-8B85B26BB2FB}"/>
                </a:ext>
              </a:extLst>
            </p:cNvPr>
            <p:cNvSpPr/>
            <p:nvPr/>
          </p:nvSpPr>
          <p:spPr>
            <a:xfrm>
              <a:off x="10152771" y="3191333"/>
              <a:ext cx="274321" cy="274321"/>
            </a:xfrm>
            <a:prstGeom prst="ellipse">
              <a:avLst/>
            </a:prstGeom>
            <a:solidFill>
              <a:srgbClr val="6F6F74"/>
            </a:solidFill>
            <a:ln w="13970" cap="flat" cmpd="sng" algn="ctr">
              <a:solidFill>
                <a:srgbClr val="6F6F74">
                  <a:shade val="50000"/>
                </a:srgbClr>
              </a:solidFill>
              <a:prstDash val="solid"/>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4" name="矩形 189">
              <a:extLst>
                <a:ext uri="{FF2B5EF4-FFF2-40B4-BE49-F238E27FC236}">
                  <a16:creationId xmlns:a16="http://schemas.microsoft.com/office/drawing/2014/main" id="{EA4A3F65-85E8-BBE1-4AF5-D694DF7428B6}"/>
                </a:ext>
              </a:extLst>
            </p:cNvPr>
            <p:cNvSpPr/>
            <p:nvPr/>
          </p:nvSpPr>
          <p:spPr>
            <a:xfrm>
              <a:off x="10480703" y="3154685"/>
              <a:ext cx="116115" cy="116115"/>
            </a:xfrm>
            <a:prstGeom prst="rect">
              <a:avLst/>
            </a:prstGeom>
            <a:solidFill>
              <a:srgbClr val="6F6F74">
                <a:lumMod val="20000"/>
                <a:lumOff val="8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5" name="矩形 190">
              <a:extLst>
                <a:ext uri="{FF2B5EF4-FFF2-40B4-BE49-F238E27FC236}">
                  <a16:creationId xmlns:a16="http://schemas.microsoft.com/office/drawing/2014/main" id="{F76812A8-7AD1-8817-7962-AB2BB6AB0737}"/>
                </a:ext>
              </a:extLst>
            </p:cNvPr>
            <p:cNvSpPr/>
            <p:nvPr/>
          </p:nvSpPr>
          <p:spPr>
            <a:xfrm>
              <a:off x="10480703" y="3270800"/>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6" name="矩形 191">
              <a:extLst>
                <a:ext uri="{FF2B5EF4-FFF2-40B4-BE49-F238E27FC236}">
                  <a16:creationId xmlns:a16="http://schemas.microsoft.com/office/drawing/2014/main" id="{184009E3-CC15-887B-4D4B-DC491DFC2B5D}"/>
                </a:ext>
              </a:extLst>
            </p:cNvPr>
            <p:cNvSpPr/>
            <p:nvPr/>
          </p:nvSpPr>
          <p:spPr>
            <a:xfrm>
              <a:off x="10480703" y="3038570"/>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7" name="矩形 192">
              <a:extLst>
                <a:ext uri="{FF2B5EF4-FFF2-40B4-BE49-F238E27FC236}">
                  <a16:creationId xmlns:a16="http://schemas.microsoft.com/office/drawing/2014/main" id="{2BCD7A6F-F06E-E11B-DCA6-2246DC050A3A}"/>
                </a:ext>
              </a:extLst>
            </p:cNvPr>
            <p:cNvSpPr/>
            <p:nvPr/>
          </p:nvSpPr>
          <p:spPr>
            <a:xfrm>
              <a:off x="10480703" y="3386915"/>
              <a:ext cx="116115" cy="116115"/>
            </a:xfrm>
            <a:prstGeom prst="rect">
              <a:avLst/>
            </a:prstGeom>
            <a:solidFill>
              <a:srgbClr val="FFFFFF"/>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8" name="矩形 193">
              <a:extLst>
                <a:ext uri="{FF2B5EF4-FFF2-40B4-BE49-F238E27FC236}">
                  <a16:creationId xmlns:a16="http://schemas.microsoft.com/office/drawing/2014/main" id="{5A86667E-0FD6-3AD3-502E-CF0906D7A26B}"/>
                </a:ext>
              </a:extLst>
            </p:cNvPr>
            <p:cNvSpPr/>
            <p:nvPr/>
          </p:nvSpPr>
          <p:spPr>
            <a:xfrm>
              <a:off x="10480703" y="3503030"/>
              <a:ext cx="116115" cy="116115"/>
            </a:xfrm>
            <a:prstGeom prst="rect">
              <a:avLst/>
            </a:prstGeom>
            <a:solidFill>
              <a:srgbClr val="6F6F74"/>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entury Schoolbook" panose="02040604050505020304"/>
                <a:ea typeface="宋体" panose="02010600030101010101" pitchFamily="2" charset="-122"/>
                <a:cs typeface="+mn-cs"/>
              </a:endParaRPr>
            </a:p>
          </p:txBody>
        </p:sp>
        <p:sp>
          <p:nvSpPr>
            <p:cNvPr id="439" name="文本框 195">
              <a:extLst>
                <a:ext uri="{FF2B5EF4-FFF2-40B4-BE49-F238E27FC236}">
                  <a16:creationId xmlns:a16="http://schemas.microsoft.com/office/drawing/2014/main" id="{A5BE1C6D-7973-62B2-A2B3-0FD9A3C46195}"/>
                </a:ext>
              </a:extLst>
            </p:cNvPr>
            <p:cNvSpPr txBox="1"/>
            <p:nvPr/>
          </p:nvSpPr>
          <p:spPr>
            <a:xfrm>
              <a:off x="7075175" y="3698932"/>
              <a:ext cx="1861587" cy="577205"/>
            </a:xfrm>
            <a:prstGeom prst="rect">
              <a:avLst/>
            </a:prstGeom>
            <a:noFill/>
          </p:spPr>
          <p:txBody>
            <a:bodyPr wrap="square" rtlCol="0">
              <a:spAutoFit/>
            </a:bodyPr>
            <a:lstStyle/>
            <a:p>
              <a:pPr algn="ctr" defTabSz="457200">
                <a:buClrTx/>
                <a:buFontTx/>
                <a:buNone/>
              </a:pPr>
              <a:r>
                <a:rPr lang="en-US" altLang="zh-CN" sz="2000" kern="1200" dirty="0">
                  <a:latin typeface="Avenir Next LT Pro" panose="020B0504020202020204" pitchFamily="34" charset="0"/>
                  <a:ea typeface="宋体" panose="02010600030101010101" pitchFamily="2" charset="-122"/>
                  <a:cs typeface="+mn-cs"/>
                </a:rPr>
                <a:t>Graph 1</a:t>
              </a:r>
              <a:endParaRPr lang="zh-CN" altLang="en-US" sz="2000" kern="1200" dirty="0">
                <a:latin typeface="Avenir Next LT Pro" panose="020B0504020202020204" pitchFamily="34" charset="0"/>
                <a:ea typeface="宋体" panose="02010600030101010101" pitchFamily="2" charset="-122"/>
                <a:cs typeface="+mn-cs"/>
              </a:endParaRPr>
            </a:p>
          </p:txBody>
        </p:sp>
        <p:sp>
          <p:nvSpPr>
            <p:cNvPr id="440" name="文本框 196">
              <a:extLst>
                <a:ext uri="{FF2B5EF4-FFF2-40B4-BE49-F238E27FC236}">
                  <a16:creationId xmlns:a16="http://schemas.microsoft.com/office/drawing/2014/main" id="{8D1EB3BB-A780-4F99-BE52-0CFC5BE05C9D}"/>
                </a:ext>
              </a:extLst>
            </p:cNvPr>
            <p:cNvSpPr txBox="1"/>
            <p:nvPr/>
          </p:nvSpPr>
          <p:spPr>
            <a:xfrm>
              <a:off x="10658279" y="3685501"/>
              <a:ext cx="1860557" cy="577205"/>
            </a:xfrm>
            <a:prstGeom prst="rect">
              <a:avLst/>
            </a:prstGeom>
            <a:noFill/>
          </p:spPr>
          <p:txBody>
            <a:bodyPr wrap="square" rtlCol="0">
              <a:spAutoFit/>
            </a:bodyPr>
            <a:lstStyle/>
            <a:p>
              <a:pPr algn="ctr" defTabSz="457200">
                <a:buClrTx/>
                <a:buFontTx/>
                <a:buNone/>
              </a:pPr>
              <a:r>
                <a:rPr lang="en-US" altLang="zh-CN" sz="2000" kern="1200" dirty="0">
                  <a:latin typeface="Avenir Next LT Pro" panose="020B0504020202020204" pitchFamily="34" charset="0"/>
                  <a:ea typeface="宋体" panose="02010600030101010101" pitchFamily="2" charset="-122"/>
                  <a:cs typeface="+mn-cs"/>
                </a:rPr>
                <a:t>Graph 2</a:t>
              </a:r>
              <a:endParaRPr lang="zh-CN" altLang="en-US" sz="2000" kern="1200" dirty="0">
                <a:latin typeface="Avenir Next LT Pro" panose="020B0504020202020204" pitchFamily="34" charset="0"/>
                <a:ea typeface="宋体" panose="02010600030101010101" pitchFamily="2" charset="-122"/>
                <a:cs typeface="+mn-cs"/>
              </a:endParaRPr>
            </a:p>
          </p:txBody>
        </p:sp>
      </p:grpSp>
      <p:cxnSp>
        <p:nvCxnSpPr>
          <p:cNvPr id="446" name="Straight Arrow Connector 445">
            <a:extLst>
              <a:ext uri="{FF2B5EF4-FFF2-40B4-BE49-F238E27FC236}">
                <a16:creationId xmlns:a16="http://schemas.microsoft.com/office/drawing/2014/main" id="{16CD5CAA-FABB-167C-64DC-2441E9A43AEE}"/>
              </a:ext>
            </a:extLst>
          </p:cNvPr>
          <p:cNvCxnSpPr>
            <a:cxnSpLocks/>
          </p:cNvCxnSpPr>
          <p:nvPr/>
        </p:nvCxnSpPr>
        <p:spPr>
          <a:xfrm>
            <a:off x="19422764" y="6241157"/>
            <a:ext cx="0" cy="287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a:extLst>
              <a:ext uri="{FF2B5EF4-FFF2-40B4-BE49-F238E27FC236}">
                <a16:creationId xmlns:a16="http://schemas.microsoft.com/office/drawing/2014/main" id="{772E973D-303D-B5E8-710F-2E81B3380B95}"/>
              </a:ext>
            </a:extLst>
          </p:cNvPr>
          <p:cNvCxnSpPr>
            <a:cxnSpLocks/>
          </p:cNvCxnSpPr>
          <p:nvPr/>
        </p:nvCxnSpPr>
        <p:spPr>
          <a:xfrm>
            <a:off x="21911964" y="6241157"/>
            <a:ext cx="0" cy="287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8" name="Rectangle 447">
            <a:extLst>
              <a:ext uri="{FF2B5EF4-FFF2-40B4-BE49-F238E27FC236}">
                <a16:creationId xmlns:a16="http://schemas.microsoft.com/office/drawing/2014/main" id="{03452851-F239-32B0-A3C0-0F39FE2134D4}"/>
              </a:ext>
            </a:extLst>
          </p:cNvPr>
          <p:cNvSpPr/>
          <p:nvPr/>
        </p:nvSpPr>
        <p:spPr>
          <a:xfrm>
            <a:off x="18635110" y="6643131"/>
            <a:ext cx="1701775" cy="6096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latin typeface="Avenir Next LT Pro" panose="020B0504020202020204" pitchFamily="34" charset="0"/>
              </a:rPr>
              <a:t>Embedding</a:t>
            </a:r>
          </a:p>
        </p:txBody>
      </p:sp>
      <p:sp>
        <p:nvSpPr>
          <p:cNvPr id="449" name="Rectangle 448">
            <a:extLst>
              <a:ext uri="{FF2B5EF4-FFF2-40B4-BE49-F238E27FC236}">
                <a16:creationId xmlns:a16="http://schemas.microsoft.com/office/drawing/2014/main" id="{0DD2C820-9C13-8EDC-B05D-A64215F67014}"/>
              </a:ext>
            </a:extLst>
          </p:cNvPr>
          <p:cNvSpPr/>
          <p:nvPr/>
        </p:nvSpPr>
        <p:spPr>
          <a:xfrm>
            <a:off x="21181714" y="6643131"/>
            <a:ext cx="1612082" cy="6096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latin typeface="Avenir Next LT Pro" panose="020B0504020202020204" pitchFamily="34" charset="0"/>
              </a:rPr>
              <a:t>Embedding</a:t>
            </a:r>
          </a:p>
        </p:txBody>
      </p:sp>
      <p:cxnSp>
        <p:nvCxnSpPr>
          <p:cNvPr id="450" name="Straight Arrow Connector 449">
            <a:extLst>
              <a:ext uri="{FF2B5EF4-FFF2-40B4-BE49-F238E27FC236}">
                <a16:creationId xmlns:a16="http://schemas.microsoft.com/office/drawing/2014/main" id="{E132D006-B81C-BCDD-913C-16845E3D16A2}"/>
              </a:ext>
            </a:extLst>
          </p:cNvPr>
          <p:cNvCxnSpPr>
            <a:cxnSpLocks/>
          </p:cNvCxnSpPr>
          <p:nvPr/>
        </p:nvCxnSpPr>
        <p:spPr>
          <a:xfrm>
            <a:off x="19422764" y="7319349"/>
            <a:ext cx="939800" cy="287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1" name="Straight Arrow Connector 450">
            <a:extLst>
              <a:ext uri="{FF2B5EF4-FFF2-40B4-BE49-F238E27FC236}">
                <a16:creationId xmlns:a16="http://schemas.microsoft.com/office/drawing/2014/main" id="{577D0CC8-EB62-97C8-60A4-6B13CBFBA998}"/>
              </a:ext>
            </a:extLst>
          </p:cNvPr>
          <p:cNvCxnSpPr>
            <a:cxnSpLocks/>
          </p:cNvCxnSpPr>
          <p:nvPr/>
        </p:nvCxnSpPr>
        <p:spPr>
          <a:xfrm flipH="1">
            <a:off x="21022964" y="7319349"/>
            <a:ext cx="889000" cy="287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2" name="Rectangle 451">
            <a:extLst>
              <a:ext uri="{FF2B5EF4-FFF2-40B4-BE49-F238E27FC236}">
                <a16:creationId xmlns:a16="http://schemas.microsoft.com/office/drawing/2014/main" id="{054A134C-6598-37A8-DD11-D489360659AF}"/>
              </a:ext>
            </a:extLst>
          </p:cNvPr>
          <p:cNvSpPr/>
          <p:nvPr/>
        </p:nvSpPr>
        <p:spPr>
          <a:xfrm>
            <a:off x="19956164" y="7673641"/>
            <a:ext cx="1460499" cy="6096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dirty="0">
                <a:latin typeface="Avenir Next LT Pro" panose="020B0504020202020204" pitchFamily="34" charset="0"/>
              </a:rPr>
              <a:t>Similarity metric</a:t>
            </a:r>
            <a:endParaRPr lang="en-US" sz="2000" dirty="0">
              <a:latin typeface="Avenir Next LT Pro" panose="020B0504020202020204" pitchFamily="34" charset="0"/>
            </a:endParaRPr>
          </a:p>
        </p:txBody>
      </p:sp>
      <p:cxnSp>
        <p:nvCxnSpPr>
          <p:cNvPr id="453" name="Straight Arrow Connector 452">
            <a:extLst>
              <a:ext uri="{FF2B5EF4-FFF2-40B4-BE49-F238E27FC236}">
                <a16:creationId xmlns:a16="http://schemas.microsoft.com/office/drawing/2014/main" id="{A15A02F4-BF1D-F491-7F4D-6625596B9CDD}"/>
              </a:ext>
            </a:extLst>
          </p:cNvPr>
          <p:cNvCxnSpPr>
            <a:cxnSpLocks/>
          </p:cNvCxnSpPr>
          <p:nvPr/>
        </p:nvCxnSpPr>
        <p:spPr>
          <a:xfrm>
            <a:off x="20699113" y="8321930"/>
            <a:ext cx="0" cy="287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4" name="Rectangle 453">
            <a:extLst>
              <a:ext uri="{FF2B5EF4-FFF2-40B4-BE49-F238E27FC236}">
                <a16:creationId xmlns:a16="http://schemas.microsoft.com/office/drawing/2014/main" id="{3DF149EA-FB06-A268-181F-794AC8371A35}"/>
              </a:ext>
            </a:extLst>
          </p:cNvPr>
          <p:cNvSpPr/>
          <p:nvPr/>
        </p:nvSpPr>
        <p:spPr>
          <a:xfrm>
            <a:off x="19956164" y="8648293"/>
            <a:ext cx="1460499" cy="6096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dirty="0">
                <a:latin typeface="Avenir Next LT Pro" panose="020B0504020202020204" pitchFamily="34" charset="0"/>
              </a:rPr>
              <a:t>Sinkhorn / </a:t>
            </a:r>
            <a:r>
              <a:rPr lang="en-US" altLang="zh-CN" sz="2000" dirty="0" err="1">
                <a:latin typeface="Avenir Next LT Pro" panose="020B0504020202020204" pitchFamily="34" charset="0"/>
              </a:rPr>
              <a:t>Softmax</a:t>
            </a:r>
            <a:endParaRPr lang="en-US" sz="2000" dirty="0">
              <a:latin typeface="Avenir Next LT Pro" panose="020B0504020202020204" pitchFamily="34" charset="0"/>
            </a:endParaRPr>
          </a:p>
        </p:txBody>
      </p:sp>
      <p:sp>
        <p:nvSpPr>
          <p:cNvPr id="455" name="页脚占位符 3">
            <a:extLst>
              <a:ext uri="{FF2B5EF4-FFF2-40B4-BE49-F238E27FC236}">
                <a16:creationId xmlns:a16="http://schemas.microsoft.com/office/drawing/2014/main" id="{C3F04824-E0A4-656A-199E-BAF42DA189BB}"/>
              </a:ext>
            </a:extLst>
          </p:cNvPr>
          <p:cNvSpPr txBox="1">
            <a:spLocks/>
          </p:cNvSpPr>
          <p:nvPr/>
        </p:nvSpPr>
        <p:spPr>
          <a:xfrm>
            <a:off x="12020184" y="9674119"/>
            <a:ext cx="10057016" cy="369913"/>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1pPr>
            <a:lvl2pPr marL="0" marR="0" indent="326532"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2pPr>
            <a:lvl3pPr marL="0" marR="0" indent="653064"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3pPr>
            <a:lvl4pPr marL="0" marR="0" indent="979596"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4pPr>
            <a:lvl5pPr marL="0" marR="0" indent="1306128"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5pPr>
            <a:lvl6pPr marL="0" marR="0" indent="1632661"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6pPr>
            <a:lvl7pPr marL="0" marR="0" indent="1959193"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7pPr>
            <a:lvl8pPr marL="0" marR="0" indent="2285725"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8pPr>
            <a:lvl9pPr marL="0" marR="0" indent="2612257"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lvl9pPr>
          </a:lstStyle>
          <a:p>
            <a:r>
              <a:rPr lang="en-US" sz="2000" dirty="0">
                <a:latin typeface="Avenir Next LT Pro" panose="020B0504020202020204" pitchFamily="34" charset="0"/>
              </a:rPr>
              <a:t>Wang et al. </a:t>
            </a:r>
            <a:r>
              <a:rPr lang="en-US" sz="2000" i="1" dirty="0">
                <a:latin typeface="Avenir Next LT Pro" panose="020B0504020202020204" pitchFamily="34" charset="0"/>
              </a:rPr>
              <a:t>TPAMI. </a:t>
            </a:r>
            <a:r>
              <a:rPr lang="en-US" sz="2000" dirty="0">
                <a:latin typeface="Avenir Next LT Pro" panose="020B0504020202020204" pitchFamily="34" charset="0"/>
              </a:rPr>
              <a:t>2023</a:t>
            </a:r>
          </a:p>
        </p:txBody>
      </p:sp>
      <p:sp>
        <p:nvSpPr>
          <p:cNvPr id="456" name="TextBox 455">
            <a:extLst>
              <a:ext uri="{FF2B5EF4-FFF2-40B4-BE49-F238E27FC236}">
                <a16:creationId xmlns:a16="http://schemas.microsoft.com/office/drawing/2014/main" id="{19C4F8C7-034E-312A-DF5B-36298D18AF37}"/>
              </a:ext>
            </a:extLst>
          </p:cNvPr>
          <p:cNvSpPr txBox="1"/>
          <p:nvPr/>
        </p:nvSpPr>
        <p:spPr>
          <a:xfrm>
            <a:off x="19448850" y="6176551"/>
            <a:ext cx="716863" cy="369332"/>
          </a:xfrm>
          <a:prstGeom prst="rect">
            <a:avLst/>
          </a:prstGeom>
          <a:noFill/>
        </p:spPr>
        <p:txBody>
          <a:bodyPr wrap="none" rtlCol="0">
            <a:spAutoFit/>
          </a:bodyPr>
          <a:lstStyle/>
          <a:p>
            <a:r>
              <a:rPr lang="en-US" sz="1800" dirty="0">
                <a:latin typeface="Avenir Next LT Pro" panose="020B0504020202020204" pitchFamily="34" charset="0"/>
              </a:rPr>
              <a:t>GNN</a:t>
            </a:r>
          </a:p>
        </p:txBody>
      </p:sp>
      <p:sp>
        <p:nvSpPr>
          <p:cNvPr id="457" name="TextBox 456">
            <a:extLst>
              <a:ext uri="{FF2B5EF4-FFF2-40B4-BE49-F238E27FC236}">
                <a16:creationId xmlns:a16="http://schemas.microsoft.com/office/drawing/2014/main" id="{88784F5E-5A13-8F38-4C8A-0F6D5A455272}"/>
              </a:ext>
            </a:extLst>
          </p:cNvPr>
          <p:cNvSpPr txBox="1"/>
          <p:nvPr/>
        </p:nvSpPr>
        <p:spPr>
          <a:xfrm>
            <a:off x="21938050" y="6176551"/>
            <a:ext cx="716863" cy="369332"/>
          </a:xfrm>
          <a:prstGeom prst="rect">
            <a:avLst/>
          </a:prstGeom>
          <a:noFill/>
        </p:spPr>
        <p:txBody>
          <a:bodyPr wrap="none" rtlCol="0">
            <a:spAutoFit/>
          </a:bodyPr>
          <a:lstStyle/>
          <a:p>
            <a:r>
              <a:rPr lang="en-US" sz="1800" dirty="0">
                <a:latin typeface="Avenir Next LT Pro" panose="020B0504020202020204" pitchFamily="34" charset="0"/>
              </a:rPr>
              <a:t>GNN</a:t>
            </a:r>
          </a:p>
        </p:txBody>
      </p:sp>
      <p:graphicFrame>
        <p:nvGraphicFramePr>
          <p:cNvPr id="458" name="Table 457">
            <a:extLst>
              <a:ext uri="{FF2B5EF4-FFF2-40B4-BE49-F238E27FC236}">
                <a16:creationId xmlns:a16="http://schemas.microsoft.com/office/drawing/2014/main" id="{6430D3F0-4755-8541-A448-66A1E02F792C}"/>
              </a:ext>
            </a:extLst>
          </p:cNvPr>
          <p:cNvGraphicFramePr>
            <a:graphicFrameLocks noGrp="1"/>
          </p:cNvGraphicFramePr>
          <p:nvPr>
            <p:extLst>
              <p:ext uri="{D42A27DB-BD31-4B8C-83A1-F6EECF244321}">
                <p14:modId xmlns:p14="http://schemas.microsoft.com/office/powerpoint/2010/main" val="3173080343"/>
              </p:ext>
            </p:extLst>
          </p:nvPr>
        </p:nvGraphicFramePr>
        <p:xfrm>
          <a:off x="11659918" y="8579051"/>
          <a:ext cx="7205784" cy="982074"/>
        </p:xfrm>
        <a:graphic>
          <a:graphicData uri="http://schemas.openxmlformats.org/drawingml/2006/table">
            <a:tbl>
              <a:tblPr firstRow="1" bandRow="1">
                <a:tableStyleId>{C083E6E3-FA7D-4D7B-A595-EF9225AFEA82}</a:tableStyleId>
              </a:tblPr>
              <a:tblGrid>
                <a:gridCol w="1801446">
                  <a:extLst>
                    <a:ext uri="{9D8B030D-6E8A-4147-A177-3AD203B41FA5}">
                      <a16:colId xmlns:a16="http://schemas.microsoft.com/office/drawing/2014/main" val="785984101"/>
                    </a:ext>
                  </a:extLst>
                </a:gridCol>
                <a:gridCol w="1801446">
                  <a:extLst>
                    <a:ext uri="{9D8B030D-6E8A-4147-A177-3AD203B41FA5}">
                      <a16:colId xmlns:a16="http://schemas.microsoft.com/office/drawing/2014/main" val="2408137774"/>
                    </a:ext>
                  </a:extLst>
                </a:gridCol>
                <a:gridCol w="1801446">
                  <a:extLst>
                    <a:ext uri="{9D8B030D-6E8A-4147-A177-3AD203B41FA5}">
                      <a16:colId xmlns:a16="http://schemas.microsoft.com/office/drawing/2014/main" val="2613994070"/>
                    </a:ext>
                  </a:extLst>
                </a:gridCol>
                <a:gridCol w="1801446">
                  <a:extLst>
                    <a:ext uri="{9D8B030D-6E8A-4147-A177-3AD203B41FA5}">
                      <a16:colId xmlns:a16="http://schemas.microsoft.com/office/drawing/2014/main" val="2379086278"/>
                    </a:ext>
                  </a:extLst>
                </a:gridCol>
              </a:tblGrid>
              <a:tr h="491037">
                <a:tc>
                  <a:txBody>
                    <a:bodyPr/>
                    <a:lstStyle/>
                    <a:p>
                      <a:pPr algn="l"/>
                      <a:endParaRPr lang="en-US" dirty="0"/>
                    </a:p>
                  </a:txBody>
                  <a:tcPr/>
                </a:tc>
                <a:tc>
                  <a:txBody>
                    <a:bodyPr/>
                    <a:lstStyle/>
                    <a:p>
                      <a:pPr algn="l"/>
                      <a:r>
                        <a:rPr lang="en-US" sz="2000" dirty="0"/>
                        <a:t>No RAG</a:t>
                      </a:r>
                    </a:p>
                  </a:txBody>
                  <a:tcPr/>
                </a:tc>
                <a:tc>
                  <a:txBody>
                    <a:bodyPr/>
                    <a:lstStyle/>
                    <a:p>
                      <a:pPr algn="l"/>
                      <a:r>
                        <a:rPr lang="en-US" sz="2000" dirty="0" err="1"/>
                        <a:t>Concat</a:t>
                      </a:r>
                      <a:r>
                        <a:rPr lang="en-US" sz="2000" dirty="0"/>
                        <a:t> RAG</a:t>
                      </a:r>
                    </a:p>
                  </a:txBody>
                  <a:tcPr/>
                </a:tc>
                <a:tc>
                  <a:txBody>
                    <a:bodyPr/>
                    <a:lstStyle/>
                    <a:p>
                      <a:pPr algn="l"/>
                      <a:r>
                        <a:rPr lang="en-US" sz="2000" dirty="0"/>
                        <a:t>Matching RAG</a:t>
                      </a:r>
                    </a:p>
                  </a:txBody>
                  <a:tcPr/>
                </a:tc>
                <a:extLst>
                  <a:ext uri="{0D108BD9-81ED-4DB2-BD59-A6C34878D82A}">
                    <a16:rowId xmlns:a16="http://schemas.microsoft.com/office/drawing/2014/main" val="1078126449"/>
                  </a:ext>
                </a:extLst>
              </a:tr>
              <a:tr h="491037">
                <a:tc>
                  <a:txBody>
                    <a:bodyPr/>
                    <a:lstStyle/>
                    <a:p>
                      <a:pPr algn="l"/>
                      <a:r>
                        <a:rPr lang="en-US" altLang="zh-CN" sz="2000" dirty="0"/>
                        <a:t>Cosine sim.</a:t>
                      </a:r>
                      <a:endParaRPr lang="en-US" sz="2000" dirty="0"/>
                    </a:p>
                  </a:txBody>
                  <a:tcPr/>
                </a:tc>
                <a:tc>
                  <a:txBody>
                    <a:bodyPr/>
                    <a:lstStyle/>
                    <a:p>
                      <a:pPr algn="l"/>
                      <a:r>
                        <a:rPr lang="en-US" sz="2000" dirty="0"/>
                        <a:t>0.739</a:t>
                      </a:r>
                    </a:p>
                  </a:txBody>
                  <a:tcPr/>
                </a:tc>
                <a:tc>
                  <a:txBody>
                    <a:bodyPr/>
                    <a:lstStyle/>
                    <a:p>
                      <a:pPr algn="l"/>
                      <a:r>
                        <a:rPr lang="en-US" sz="2000" dirty="0"/>
                        <a:t>0.737 (-0.3%)</a:t>
                      </a:r>
                    </a:p>
                  </a:txBody>
                  <a:tcPr/>
                </a:tc>
                <a:tc>
                  <a:txBody>
                    <a:bodyPr/>
                    <a:lstStyle/>
                    <a:p>
                      <a:pPr algn="l"/>
                      <a:r>
                        <a:rPr lang="en-US" sz="2000" dirty="0"/>
                        <a:t>0.757 (+2.4%)</a:t>
                      </a:r>
                    </a:p>
                  </a:txBody>
                  <a:tcPr/>
                </a:tc>
                <a:extLst>
                  <a:ext uri="{0D108BD9-81ED-4DB2-BD59-A6C34878D82A}">
                    <a16:rowId xmlns:a16="http://schemas.microsoft.com/office/drawing/2014/main" val="2969824089"/>
                  </a:ext>
                </a:extLst>
              </a:tr>
            </a:tbl>
          </a:graphicData>
        </a:graphic>
      </p:graphicFrame>
      <p:sp>
        <p:nvSpPr>
          <p:cNvPr id="459" name="Google Shape;324;p37">
            <a:extLst>
              <a:ext uri="{FF2B5EF4-FFF2-40B4-BE49-F238E27FC236}">
                <a16:creationId xmlns:a16="http://schemas.microsoft.com/office/drawing/2014/main" id="{7EE62A4B-2D82-1FEE-F016-2192E66AF514}"/>
              </a:ext>
            </a:extLst>
          </p:cNvPr>
          <p:cNvSpPr txBox="1">
            <a:spLocks/>
          </p:cNvSpPr>
          <p:nvPr/>
        </p:nvSpPr>
        <p:spPr>
          <a:xfrm>
            <a:off x="11610905" y="10238350"/>
            <a:ext cx="12238048" cy="425831"/>
          </a:xfrm>
          <a:prstGeom prst="rect">
            <a:avLst/>
          </a:prstGeom>
        </p:spPr>
        <p:txBody>
          <a:bodyPr spcFirstLastPara="1" wrap="square" lIns="91433" tIns="45700" rIns="91433" bIns="45700" anchor="ctr" anchorCtr="0">
            <a:noAutofit/>
          </a:bodyPr>
          <a:lstStyle>
            <a:lvl1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1pPr>
            <a:lvl2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2pPr>
            <a:lvl3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3pPr>
            <a:lvl4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4pPr>
            <a:lvl5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5pPr>
            <a:lvl6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6pPr>
            <a:lvl7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7pPr>
            <a:lvl8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8pPr>
            <a:lvl9pPr marL="0" marR="0" indent="0" algn="l" defTabSz="2926253" rtl="0" latinLnBrk="0">
              <a:lnSpc>
                <a:spcPct val="90000"/>
              </a:lnSpc>
              <a:spcBef>
                <a:spcPts val="0"/>
              </a:spcBef>
              <a:spcAft>
                <a:spcPts val="0"/>
              </a:spcAft>
              <a:buClrTx/>
              <a:buSzTx/>
              <a:buFontTx/>
              <a:buNone/>
              <a:tabLst/>
              <a:defRPr sz="14000" b="0" i="0" u="none" strike="noStrike" cap="none" spc="0" baseline="0">
                <a:solidFill>
                  <a:srgbClr val="000000"/>
                </a:solidFill>
                <a:uFillTx/>
                <a:latin typeface="Calibri Light"/>
                <a:ea typeface="Calibri Light"/>
                <a:cs typeface="Calibri Light"/>
                <a:sym typeface="Calibri Light"/>
              </a:defRPr>
            </a:lvl9pPr>
          </a:lstStyle>
          <a:p>
            <a:pPr hangingPunct="1"/>
            <a:r>
              <a:rPr lang="en-US" sz="3400" dirty="0">
                <a:solidFill>
                  <a:srgbClr val="C00000"/>
                </a:solidFill>
                <a:latin typeface="Arial" panose="020B0604020202020204" pitchFamily="34" charset="0"/>
                <a:cs typeface="Arial" panose="020B0604020202020204" pitchFamily="34" charset="0"/>
              </a:rPr>
              <a:t>MARASON: RAG with graph matching for MS/MS simulation</a:t>
            </a:r>
          </a:p>
        </p:txBody>
      </p:sp>
      <p:pic>
        <p:nvPicPr>
          <p:cNvPr id="460" name="Google Shape;326;p37" title="overview-1.png">
            <a:extLst>
              <a:ext uri="{FF2B5EF4-FFF2-40B4-BE49-F238E27FC236}">
                <a16:creationId xmlns:a16="http://schemas.microsoft.com/office/drawing/2014/main" id="{273BDD31-7BAB-173C-FD37-B0EF31522256}"/>
              </a:ext>
            </a:extLst>
          </p:cNvPr>
          <p:cNvPicPr preferRelativeResize="0"/>
          <p:nvPr/>
        </p:nvPicPr>
        <p:blipFill>
          <a:blip r:embed="rId27">
            <a:alphaModFix/>
          </a:blip>
          <a:stretch>
            <a:fillRect/>
          </a:stretch>
        </p:blipFill>
        <p:spPr>
          <a:xfrm>
            <a:off x="11660080" y="10890611"/>
            <a:ext cx="12191999" cy="4402200"/>
          </a:xfrm>
          <a:prstGeom prst="rect">
            <a:avLst/>
          </a:prstGeom>
          <a:noFill/>
          <a:ln>
            <a:noFill/>
          </a:ln>
        </p:spPr>
      </p:pic>
      <p:sp>
        <p:nvSpPr>
          <p:cNvPr id="461" name="Google Shape;327;p37">
            <a:extLst>
              <a:ext uri="{FF2B5EF4-FFF2-40B4-BE49-F238E27FC236}">
                <a16:creationId xmlns:a16="http://schemas.microsoft.com/office/drawing/2014/main" id="{2E955FD3-B5CE-D6F0-7CDA-850C0DD5C496}"/>
              </a:ext>
            </a:extLst>
          </p:cNvPr>
          <p:cNvSpPr txBox="1"/>
          <p:nvPr/>
        </p:nvSpPr>
        <p:spPr>
          <a:xfrm>
            <a:off x="11817124" y="15308770"/>
            <a:ext cx="12070317" cy="1723508"/>
          </a:xfrm>
          <a:prstGeom prst="rect">
            <a:avLst/>
          </a:prstGeom>
          <a:noFill/>
          <a:ln>
            <a:noFill/>
          </a:ln>
        </p:spPr>
        <p:txBody>
          <a:bodyPr spcFirstLastPara="1" wrap="square" lIns="121900" tIns="121900" rIns="121900" bIns="121900" anchor="t" anchorCtr="0">
            <a:spAutoFit/>
          </a:bodyPr>
          <a:lstStyle/>
          <a:p>
            <a:pPr defTabSz="1219170"/>
            <a:r>
              <a:rPr lang="en" sz="2400" dirty="0">
                <a:latin typeface="Avenir Next LT Pro" panose="020B0504020202020204" pitchFamily="34" charset="0"/>
              </a:rPr>
              <a:t>MARASON</a:t>
            </a:r>
            <a:endParaRPr sz="2400" dirty="0">
              <a:solidFill>
                <a:srgbClr val="7F2209"/>
              </a:solidFill>
              <a:latin typeface="Avenir Next LT Pro" panose="020B0504020202020204" pitchFamily="34" charset="0"/>
            </a:endParaRPr>
          </a:p>
          <a:p>
            <a:pPr marL="609585" indent="-423323" defTabSz="1219170">
              <a:buSzPts val="1400"/>
              <a:buFont typeface="Arial"/>
              <a:buChar char="•"/>
            </a:pPr>
            <a:r>
              <a:rPr lang="en" sz="2400" dirty="0">
                <a:latin typeface="Avenir Next LT Pro" panose="020B0504020202020204" pitchFamily="34" charset="0"/>
              </a:rPr>
              <a:t>RAG query </a:t>
            </a:r>
            <a:r>
              <a:rPr lang="en-US" altLang="zh-CN" sz="2400" dirty="0">
                <a:latin typeface="Avenir Next LT Pro" panose="020B0504020202020204" pitchFamily="34" charset="0"/>
              </a:rPr>
              <a:t>by</a:t>
            </a:r>
            <a:r>
              <a:rPr lang="en" sz="2400" dirty="0">
                <a:latin typeface="Avenir Next LT Pro" panose="020B0504020202020204" pitchFamily="34" charset="0"/>
              </a:rPr>
              <a:t> </a:t>
            </a:r>
            <a:r>
              <a:rPr lang="en-US" altLang="zh-CN" sz="2400" dirty="0">
                <a:latin typeface="Avenir Next LT Pro" panose="020B0504020202020204" pitchFamily="34" charset="0"/>
              </a:rPr>
              <a:t>T</a:t>
            </a:r>
            <a:r>
              <a:rPr lang="en" sz="2400" dirty="0">
                <a:latin typeface="Avenir Next LT Pro" panose="020B0504020202020204" pitchFamily="34" charset="0"/>
              </a:rPr>
              <a:t>animoto similarity on the training dataset (could further extend) </a:t>
            </a:r>
          </a:p>
          <a:p>
            <a:pPr marL="609585" indent="-423323" defTabSz="1219170">
              <a:buSzPts val="1400"/>
              <a:buFont typeface="Arial"/>
              <a:buChar char="•"/>
            </a:pPr>
            <a:r>
              <a:rPr lang="en" sz="2400" dirty="0">
                <a:latin typeface="Avenir Next LT Pro" panose="020B0504020202020204" pitchFamily="34" charset="0"/>
              </a:rPr>
              <a:t>Once target and reference fragments are generated, MARASON uses a nested neural graph matching layer to match them</a:t>
            </a:r>
          </a:p>
        </p:txBody>
      </p:sp>
      <p:pic>
        <p:nvPicPr>
          <p:cNvPr id="462" name="Picture 461">
            <a:extLst>
              <a:ext uri="{FF2B5EF4-FFF2-40B4-BE49-F238E27FC236}">
                <a16:creationId xmlns:a16="http://schemas.microsoft.com/office/drawing/2014/main" id="{ADEE2F9D-107E-23DC-67E3-D12D5DB5C123}"/>
              </a:ext>
            </a:extLst>
          </p:cNvPr>
          <p:cNvPicPr>
            <a:picLocks noChangeAspect="1"/>
          </p:cNvPicPr>
          <p:nvPr/>
        </p:nvPicPr>
        <p:blipFill>
          <a:blip r:embed="rId28">
            <a:clrChange>
              <a:clrFrom>
                <a:srgbClr val="FFFFFF"/>
              </a:clrFrom>
              <a:clrTo>
                <a:srgbClr val="FFFFFF">
                  <a:alpha val="0"/>
                </a:srgbClr>
              </a:clrTo>
            </a:clrChange>
          </a:blip>
          <a:stretch>
            <a:fillRect/>
          </a:stretch>
        </p:blipFill>
        <p:spPr>
          <a:xfrm>
            <a:off x="11748580" y="16953933"/>
            <a:ext cx="11953602" cy="2981220"/>
          </a:xfrm>
          <a:prstGeom prst="rect">
            <a:avLst/>
          </a:prstGeom>
        </p:spPr>
      </p:pic>
      <p:sp>
        <p:nvSpPr>
          <p:cNvPr id="463" name="TextBox 47">
            <a:extLst>
              <a:ext uri="{FF2B5EF4-FFF2-40B4-BE49-F238E27FC236}">
                <a16:creationId xmlns:a16="http://schemas.microsoft.com/office/drawing/2014/main" id="{4B11E330-D6D3-5CBA-2604-0A1824C41FA1}"/>
              </a:ext>
            </a:extLst>
          </p:cNvPr>
          <p:cNvSpPr txBox="1"/>
          <p:nvPr/>
        </p:nvSpPr>
        <p:spPr>
          <a:xfrm>
            <a:off x="11756370" y="19924042"/>
            <a:ext cx="10951613" cy="937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pPr algn="just"/>
            <a:r>
              <a:rPr lang="en-US" altLang="zh-CN" sz="2400" b="1" dirty="0">
                <a:solidFill>
                  <a:srgbClr val="C00000"/>
                </a:solidFill>
                <a:latin typeface="Arial" panose="020B0604020202020204" pitchFamily="34" charset="0"/>
                <a:cs typeface="Arial" panose="020B0604020202020204" pitchFamily="34" charset="0"/>
              </a:rPr>
              <a:t>Retrieval accuracy of MARASON over 50 decoy structures from PubChem. Note that MARASON outperforms other state of the art model. </a:t>
            </a:r>
            <a:endParaRPr sz="2400" baseline="30000" dirty="0">
              <a:solidFill>
                <a:srgbClr val="C00000"/>
              </a:solidFill>
              <a:latin typeface="Arial" panose="020B0604020202020204" pitchFamily="34" charset="0"/>
              <a:cs typeface="Arial" panose="020B0604020202020204" pitchFamily="34" charset="0"/>
            </a:endParaRPr>
          </a:p>
        </p:txBody>
      </p:sp>
      <p:pic>
        <p:nvPicPr>
          <p:cNvPr id="464" name="Picture 463">
            <a:extLst>
              <a:ext uri="{FF2B5EF4-FFF2-40B4-BE49-F238E27FC236}">
                <a16:creationId xmlns:a16="http://schemas.microsoft.com/office/drawing/2014/main" id="{47A61CC7-103E-5A01-59AE-66CE6C433A51}"/>
              </a:ext>
            </a:extLst>
          </p:cNvPr>
          <p:cNvPicPr>
            <a:picLocks noChangeAspect="1"/>
          </p:cNvPicPr>
          <p:nvPr/>
        </p:nvPicPr>
        <p:blipFill>
          <a:blip r:embed="rId29">
            <a:clrChange>
              <a:clrFrom>
                <a:srgbClr val="FFFFFF"/>
              </a:clrFrom>
              <a:clrTo>
                <a:srgbClr val="FFFFFF">
                  <a:alpha val="0"/>
                </a:srgbClr>
              </a:clrTo>
            </a:clrChange>
          </a:blip>
          <a:stretch>
            <a:fillRect/>
          </a:stretch>
        </p:blipFill>
        <p:spPr>
          <a:xfrm>
            <a:off x="11748580" y="20882833"/>
            <a:ext cx="9948066" cy="1802829"/>
          </a:xfrm>
          <a:prstGeom prst="rect">
            <a:avLst/>
          </a:prstGeom>
        </p:spPr>
      </p:pic>
      <p:sp>
        <p:nvSpPr>
          <p:cNvPr id="465" name="TextBox 47">
            <a:extLst>
              <a:ext uri="{FF2B5EF4-FFF2-40B4-BE49-F238E27FC236}">
                <a16:creationId xmlns:a16="http://schemas.microsoft.com/office/drawing/2014/main" id="{A29D1FD5-504A-CEE9-43FC-83EFB1BCFD8C}"/>
              </a:ext>
            </a:extLst>
          </p:cNvPr>
          <p:cNvSpPr txBox="1"/>
          <p:nvPr/>
        </p:nvSpPr>
        <p:spPr>
          <a:xfrm>
            <a:off x="11748580" y="22733871"/>
            <a:ext cx="10880436" cy="1381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pPr algn="just"/>
            <a:r>
              <a:rPr lang="en-US" altLang="zh-CN" sz="2400" b="1" dirty="0">
                <a:solidFill>
                  <a:srgbClr val="C00000"/>
                </a:solidFill>
                <a:latin typeface="Arial" panose="020B0604020202020204" pitchFamily="34" charset="0"/>
                <a:cs typeface="Arial" panose="020B0604020202020204" pitchFamily="34" charset="0"/>
              </a:rPr>
              <a:t>Retrieval accuracy of MARASON over 250 decoy structures from the </a:t>
            </a:r>
            <a:r>
              <a:rPr lang="en-US" altLang="zh-CN" sz="2400" b="1" dirty="0" err="1">
                <a:solidFill>
                  <a:srgbClr val="C00000"/>
                </a:solidFill>
                <a:latin typeface="Arial" panose="020B0604020202020204" pitchFamily="34" charset="0"/>
                <a:cs typeface="Arial" panose="020B0604020202020204" pitchFamily="34" charset="0"/>
              </a:rPr>
              <a:t>MassSpecGym</a:t>
            </a:r>
            <a:r>
              <a:rPr lang="en-US" altLang="zh-CN" sz="2400" b="1" dirty="0">
                <a:solidFill>
                  <a:srgbClr val="C00000"/>
                </a:solidFill>
                <a:latin typeface="Arial" panose="020B0604020202020204" pitchFamily="34" charset="0"/>
                <a:cs typeface="Arial" panose="020B0604020202020204" pitchFamily="34" charset="0"/>
              </a:rPr>
              <a:t> Dataset. Note that MARASON outperforms SOTA benchmark by around 7% </a:t>
            </a:r>
            <a:endParaRPr sz="2400" baseline="30000" dirty="0">
              <a:solidFill>
                <a:srgbClr val="C00000"/>
              </a:solidFill>
              <a:latin typeface="Arial" panose="020B0604020202020204" pitchFamily="34" charset="0"/>
              <a:cs typeface="Arial" panose="020B0604020202020204" pitchFamily="34" charset="0"/>
            </a:endParaRPr>
          </a:p>
        </p:txBody>
      </p:sp>
      <p:pic>
        <p:nvPicPr>
          <p:cNvPr id="466" name="Google Shape;335;p38" title="cosine_similarities_comparison-1.png">
            <a:extLst>
              <a:ext uri="{FF2B5EF4-FFF2-40B4-BE49-F238E27FC236}">
                <a16:creationId xmlns:a16="http://schemas.microsoft.com/office/drawing/2014/main" id="{3BA50197-38EE-355F-3C39-E9992848D723}"/>
              </a:ext>
            </a:extLst>
          </p:cNvPr>
          <p:cNvPicPr preferRelativeResize="0"/>
          <p:nvPr/>
        </p:nvPicPr>
        <p:blipFill>
          <a:blip r:embed="rId30">
            <a:alphaModFix/>
          </a:blip>
          <a:stretch>
            <a:fillRect/>
          </a:stretch>
        </p:blipFill>
        <p:spPr>
          <a:xfrm>
            <a:off x="23931161" y="3126734"/>
            <a:ext cx="8538043" cy="5383786"/>
          </a:xfrm>
          <a:prstGeom prst="rect">
            <a:avLst/>
          </a:prstGeom>
          <a:noFill/>
          <a:ln>
            <a:noFill/>
          </a:ln>
        </p:spPr>
      </p:pic>
      <p:sp>
        <p:nvSpPr>
          <p:cNvPr id="467" name="TextBox 47">
            <a:extLst>
              <a:ext uri="{FF2B5EF4-FFF2-40B4-BE49-F238E27FC236}">
                <a16:creationId xmlns:a16="http://schemas.microsoft.com/office/drawing/2014/main" id="{38B7DC68-29EA-E359-EE88-465513B3396C}"/>
              </a:ext>
            </a:extLst>
          </p:cNvPr>
          <p:cNvSpPr txBox="1"/>
          <p:nvPr/>
        </p:nvSpPr>
        <p:spPr>
          <a:xfrm>
            <a:off x="24061715" y="8416659"/>
            <a:ext cx="7720612" cy="937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20000"/>
              </a:lnSpc>
              <a:defRPr sz="2100">
                <a:solidFill>
                  <a:srgbClr val="344854"/>
                </a:solidFill>
                <a:latin typeface="Arial"/>
                <a:ea typeface="Arial"/>
                <a:cs typeface="Arial"/>
                <a:sym typeface="Arial"/>
              </a:defRPr>
            </a:lvl1pPr>
          </a:lstStyle>
          <a:p>
            <a:pPr algn="just"/>
            <a:r>
              <a:rPr lang="en-US" altLang="zh-CN" sz="2400" b="1" dirty="0">
                <a:solidFill>
                  <a:srgbClr val="C00000"/>
                </a:solidFill>
                <a:latin typeface="Arial" panose="020B0604020202020204" pitchFamily="34" charset="0"/>
                <a:cs typeface="Arial" panose="020B0604020202020204" pitchFamily="34" charset="0"/>
              </a:rPr>
              <a:t>Average  Cosine Similarity of predicted Spectra of MARASON. MARASON outperforms all SOTA model.</a:t>
            </a:r>
            <a:endParaRPr sz="2400" baseline="30000" dirty="0">
              <a:solidFill>
                <a:srgbClr val="C00000"/>
              </a:solidFill>
              <a:latin typeface="Arial" panose="020B0604020202020204" pitchFamily="34" charset="0"/>
              <a:cs typeface="Arial" panose="020B0604020202020204" pitchFamily="34" charset="0"/>
            </a:endParaRPr>
          </a:p>
        </p:txBody>
      </p:sp>
      <p:pic>
        <p:nvPicPr>
          <p:cNvPr id="468" name="Picture 467">
            <a:extLst>
              <a:ext uri="{FF2B5EF4-FFF2-40B4-BE49-F238E27FC236}">
                <a16:creationId xmlns:a16="http://schemas.microsoft.com/office/drawing/2014/main" id="{0BD85099-CA95-2A64-5761-8101E48A8A7A}"/>
              </a:ext>
            </a:extLst>
          </p:cNvPr>
          <p:cNvPicPr>
            <a:picLocks noChangeAspect="1"/>
          </p:cNvPicPr>
          <p:nvPr/>
        </p:nvPicPr>
        <p:blipFill>
          <a:blip r:embed="rId31"/>
          <a:stretch>
            <a:fillRect/>
          </a:stretch>
        </p:blipFill>
        <p:spPr>
          <a:xfrm>
            <a:off x="23937960" y="9645475"/>
            <a:ext cx="8111245" cy="3875105"/>
          </a:xfrm>
          <a:prstGeom prst="rect">
            <a:avLst/>
          </a:prstGeom>
        </p:spPr>
      </p:pic>
      <p:sp>
        <p:nvSpPr>
          <p:cNvPr id="469" name="TextBox 468">
            <a:extLst>
              <a:ext uri="{FF2B5EF4-FFF2-40B4-BE49-F238E27FC236}">
                <a16:creationId xmlns:a16="http://schemas.microsoft.com/office/drawing/2014/main" id="{062BF213-7C2B-275D-4437-481F8F1A56D5}"/>
              </a:ext>
            </a:extLst>
          </p:cNvPr>
          <p:cNvSpPr txBox="1"/>
          <p:nvPr/>
        </p:nvSpPr>
        <p:spPr>
          <a:xfrm>
            <a:off x="24082965" y="13580805"/>
            <a:ext cx="8055518"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kumimoji="0" lang="en-US" sz="24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Ablation Study of MARASON over different </a:t>
            </a:r>
            <a:r>
              <a:rPr lang="en-US" sz="2400" b="1" dirty="0">
                <a:solidFill>
                  <a:srgbClr val="C00000"/>
                </a:solidFill>
                <a:latin typeface="Arial" panose="020B0604020202020204" pitchFamily="34" charset="0"/>
                <a:cs typeface="Arial" panose="020B0604020202020204" pitchFamily="34" charset="0"/>
              </a:rPr>
              <a:t>model architecture and Graph matching method. Note that Neural Graph Matching (Sinkhorn, </a:t>
            </a:r>
            <a:r>
              <a:rPr lang="en-US" sz="2400" b="1" dirty="0" err="1">
                <a:solidFill>
                  <a:srgbClr val="C00000"/>
                </a:solidFill>
                <a:latin typeface="Arial" panose="020B0604020202020204" pitchFamily="34" charset="0"/>
                <a:cs typeface="Arial" panose="020B0604020202020204" pitchFamily="34" charset="0"/>
              </a:rPr>
              <a:t>Softmax</a:t>
            </a:r>
            <a:r>
              <a:rPr lang="en-US" sz="2400" b="1" dirty="0">
                <a:solidFill>
                  <a:srgbClr val="C00000"/>
                </a:solidFill>
                <a:latin typeface="Arial" panose="020B0604020202020204" pitchFamily="34" charset="0"/>
                <a:cs typeface="Arial" panose="020B0604020202020204" pitchFamily="34" charset="0"/>
              </a:rPr>
              <a:t>) outperforms Hard Coded Feature Graph Matching (Hungarian,  RRWM)</a:t>
            </a:r>
            <a:endParaRPr kumimoji="0" lang="en-US" sz="24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pic>
        <p:nvPicPr>
          <p:cNvPr id="471" name="Picture 470">
            <a:extLst>
              <a:ext uri="{FF2B5EF4-FFF2-40B4-BE49-F238E27FC236}">
                <a16:creationId xmlns:a16="http://schemas.microsoft.com/office/drawing/2014/main" id="{5FE00150-0E8A-374F-8D79-596F9FBF55B4}"/>
              </a:ext>
            </a:extLst>
          </p:cNvPr>
          <p:cNvPicPr>
            <a:picLocks noChangeAspect="1"/>
          </p:cNvPicPr>
          <p:nvPr/>
        </p:nvPicPr>
        <p:blipFill>
          <a:blip r:embed="rId32"/>
          <a:stretch>
            <a:fillRect/>
          </a:stretch>
        </p:blipFill>
        <p:spPr>
          <a:xfrm>
            <a:off x="23890056" y="15736166"/>
            <a:ext cx="8315617" cy="6311234"/>
          </a:xfrm>
          <a:prstGeom prst="rect">
            <a:avLst/>
          </a:prstGeom>
        </p:spPr>
      </p:pic>
      <p:sp>
        <p:nvSpPr>
          <p:cNvPr id="472" name="TextBox 471">
            <a:extLst>
              <a:ext uri="{FF2B5EF4-FFF2-40B4-BE49-F238E27FC236}">
                <a16:creationId xmlns:a16="http://schemas.microsoft.com/office/drawing/2014/main" id="{B7C99A0D-E5EA-8221-8CF7-E19D882D268C}"/>
              </a:ext>
            </a:extLst>
          </p:cNvPr>
          <p:cNvSpPr txBox="1"/>
          <p:nvPr/>
        </p:nvSpPr>
        <p:spPr>
          <a:xfrm>
            <a:off x="23987037" y="22127428"/>
            <a:ext cx="8632848"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kumimoji="0" lang="en-US" sz="24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Visualization of experimental, reference, and predicted spectra by MARASON with or without RAG. MARASON with RAG can generate a predicted spectrum highly similar to the experimental one, whil</a:t>
            </a:r>
            <a:r>
              <a:rPr lang="en-US" sz="2400" b="1" dirty="0">
                <a:solidFill>
                  <a:srgbClr val="C00000"/>
                </a:solidFill>
                <a:latin typeface="Arial" panose="020B0604020202020204" pitchFamily="34" charset="0"/>
                <a:cs typeface="Arial" panose="020B0604020202020204" pitchFamily="34" charset="0"/>
              </a:rPr>
              <a:t>e the spectrum predicted by MARASON without RAG contains more noise.</a:t>
            </a:r>
            <a:endParaRPr kumimoji="0" lang="en-US" sz="24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sp>
        <p:nvSpPr>
          <p:cNvPr id="5" name="TextBox 4">
            <a:extLst>
              <a:ext uri="{FF2B5EF4-FFF2-40B4-BE49-F238E27FC236}">
                <a16:creationId xmlns:a16="http://schemas.microsoft.com/office/drawing/2014/main" id="{F6225517-0748-57E0-DDD5-EDF1DDEB7E43}"/>
              </a:ext>
            </a:extLst>
          </p:cNvPr>
          <p:cNvSpPr txBox="1"/>
          <p:nvPr/>
        </p:nvSpPr>
        <p:spPr>
          <a:xfrm>
            <a:off x="657397" y="3622156"/>
            <a:ext cx="1692128"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defTabSz="326532" rtl="0" fontAlgn="auto" latinLnBrk="0" hangingPunct="0">
              <a:lnSpc>
                <a:spcPct val="100000"/>
              </a:lnSpc>
              <a:spcBef>
                <a:spcPts val="0"/>
              </a:spcBef>
              <a:spcAft>
                <a:spcPts val="0"/>
              </a:spcAft>
              <a:buClrTx/>
              <a:buSzTx/>
              <a:buFontTx/>
              <a:buNone/>
              <a:tabLst/>
            </a:pPr>
            <a:r>
              <a:rPr kumimoji="0" lang="en-US" sz="3400" b="0"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Abstract</a:t>
            </a:r>
          </a:p>
        </p:txBody>
      </p:sp>
      <p:sp>
        <p:nvSpPr>
          <p:cNvPr id="6" name="TextBox 5">
            <a:extLst>
              <a:ext uri="{FF2B5EF4-FFF2-40B4-BE49-F238E27FC236}">
                <a16:creationId xmlns:a16="http://schemas.microsoft.com/office/drawing/2014/main" id="{E98A4EC4-1FBE-A0EE-7702-52EF67724199}"/>
              </a:ext>
            </a:extLst>
          </p:cNvPr>
          <p:cNvSpPr txBox="1"/>
          <p:nvPr/>
        </p:nvSpPr>
        <p:spPr>
          <a:xfrm>
            <a:off x="617229" y="4293541"/>
            <a:ext cx="10560894" cy="6370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US" sz="2400" dirty="0">
                <a:latin typeface="Avenir Next LT Pro" panose="020B0504020202020204" pitchFamily="34" charset="77"/>
              </a:rPr>
              <a:t>Molecular machine learning has gained popularity with the advancements of geometric deep learning. In parallel, retrieval-augmented generation has become a principled approach commonly used with language models. However, the optimal integration of retrieval augmentation into molecular machine learning remains unclear. Graph neural networks stand to benefit from clever matching to understand the structural alignment of retrieved molecules to a query molecule. Neural graph matching offers a compelling solution by explicitly modeling node and edge affinities between two structural graphs while employing a noise-robust, end-to-end neural network to learn affinity metrics. We apply this approach to mass spectrum simulation and introduce MARASON, a novel model that incorporates neural graph matching to enhance a fragmentation-based neural network. Experimental results highlight the effectiveness of our design, with MARASON achieving 28% top-1 accuracy, a substantial improvement over the non-retrieval state-of-the-art accuracy of 19%. Moreover, MARASON outperforms both naive retrieval-augmented generation methods and traditional graph matching approaches.</a:t>
            </a:r>
            <a:endParaRPr kumimoji="0" lang="en-US" sz="2400" b="0" i="0" u="none" strike="noStrike" cap="none" spc="0" normalizeH="0" baseline="0" dirty="0">
              <a:ln>
                <a:noFill/>
              </a:ln>
              <a:solidFill>
                <a:srgbClr val="000000"/>
              </a:solidFill>
              <a:effectLst/>
              <a:uFillTx/>
              <a:latin typeface="Avenir Next LT Pro" panose="020B0504020202020204" pitchFamily="34" charset="77"/>
              <a:sym typeface="Calibri"/>
            </a:endParaRPr>
          </a:p>
        </p:txBody>
      </p:sp>
    </p:spTree>
    <p:extLst>
      <p:ext uri="{BB962C8B-B14F-4D97-AF65-F5344CB8AC3E}">
        <p14:creationId xmlns:p14="http://schemas.microsoft.com/office/powerpoint/2010/main" val="2732341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5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5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4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4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5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5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5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5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5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99" grpId="0"/>
      <p:bldP spid="300" grpId="0"/>
      <p:bldP spid="305" grpId="0"/>
      <p:bldP spid="315" grpId="0"/>
      <p:bldP spid="317" grpId="0"/>
      <p:bldP spid="319" grpId="0"/>
      <p:bldP spid="322" grpId="0"/>
      <p:bldP spid="325" grpId="0"/>
      <p:bldP spid="330" grpId="0"/>
      <p:bldP spid="334" grpId="0"/>
      <p:bldP spid="335" grpId="0"/>
      <p:bldP spid="347" grpId="0"/>
      <p:bldP spid="348" grpId="0"/>
      <p:bldP spid="349" grpId="0"/>
      <p:bldP spid="350" grpId="0"/>
      <p:bldP spid="351" grpId="0"/>
      <p:bldP spid="352" grpId="0"/>
      <p:bldP spid="448" grpId="0" animBg="1"/>
      <p:bldP spid="449" grpId="0" animBg="1"/>
      <p:bldP spid="452" grpId="0" animBg="1"/>
      <p:bldP spid="454" grpId="0" animBg="1"/>
      <p:bldP spid="456" grpId="0"/>
      <p:bldP spid="457"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32653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7897</TotalTime>
  <Words>586</Words>
  <Application>Microsoft Macintosh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vt:lpstr>
      <vt:lpstr>Avenir Next LT Pro</vt:lpstr>
      <vt:lpstr>Avenir Next LT Pro Demi</vt:lpstr>
      <vt:lpstr>Calibri</vt:lpstr>
      <vt:lpstr>Calibri Light</vt:lpstr>
      <vt:lpstr>Century Schoolbook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Ray Wang</cp:lastModifiedBy>
  <cp:revision>11</cp:revision>
  <cp:lastPrinted>2025-06-26T02:34:46Z</cp:lastPrinted>
  <dcterms:modified xsi:type="dcterms:W3CDTF">2025-06-29T03:10:30Z</dcterms:modified>
</cp:coreProperties>
</file>